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8288000" cy="10287000"/>
  <p:notesSz cx="6858000" cy="9144000"/>
  <p:embeddedFontLst>
    <p:embeddedFont>
      <p:font typeface="Barlow Light Bold" pitchFamily="2" charset="77"/>
      <p:regular r:id="rId16"/>
    </p:embeddedFont>
    <p:embeddedFont>
      <p:font typeface="Barlow Medium" panose="020F0502020204030204" pitchFamily="34" charset="0"/>
      <p:regular r:id="rId17"/>
      <p:italic r:id="rId18"/>
    </p:embeddedFont>
    <p:embeddedFont>
      <p:font typeface="Barlow Medium Bold" pitchFamily="2" charset="7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503030501040103" pitchFamily="34" charset="0"/>
      <p:regular r:id="rId25"/>
    </p:embeddedFont>
    <p:embeddedFont>
      <p:font typeface="HK Grotesk Bold" pitchFamily="2" charset="77"/>
      <p:regular r:id="rId26"/>
      <p:bold r:id="rId27"/>
    </p:embeddedFont>
    <p:embeddedFont>
      <p:font typeface="HK Grotesk Medium" pitchFamily="2" charset="77"/>
      <p:regular r:id="rId28"/>
    </p:embeddedFont>
    <p:embeddedFont>
      <p:font typeface="HK Grotesk Medium Bold" pitchFamily="2" charset="77"/>
      <p:regular r:id="rId29"/>
      <p:bold r:id="rId30"/>
    </p:embeddedFont>
    <p:embeddedFont>
      <p:font typeface="Open Sans Light" panose="020B0306030504020204" pitchFamily="34" charset="0"/>
      <p:regular r:id="rId31"/>
      <p:italic r:id="rId32"/>
    </p:embeddedFont>
    <p:embeddedFont>
      <p:font typeface="Open Sauce SemiBold Bold" pitchFamily="2" charset="7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94629" autoAdjust="0"/>
  </p:normalViewPr>
  <p:slideViewPr>
    <p:cSldViewPr>
      <p:cViewPr varScale="1">
        <p:scale>
          <a:sx n="60" d="100"/>
          <a:sy n="60" d="100"/>
        </p:scale>
        <p:origin x="192" y="10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canva.com/design/DAFT0aUb_Z4/4-tQbBukdswJqTzH46EgtQ/edit?utm_content=DAFT0aUb_Z4&amp;utm_campaign=designshare&amp;utm_medium=link2&amp;utm_source=sharebutton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sv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14.jpe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5375" y="9551305"/>
            <a:ext cx="17687834" cy="454707"/>
            <a:chOff x="0" y="0"/>
            <a:chExt cx="82100998" cy="2110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100998" cy="2110598"/>
            </a:xfrm>
            <a:custGeom>
              <a:avLst/>
              <a:gdLst/>
              <a:ahLst/>
              <a:cxnLst/>
              <a:rect l="l" t="t" r="r" b="b"/>
              <a:pathLst>
                <a:path w="82100998" h="2110598">
                  <a:moveTo>
                    <a:pt x="0" y="0"/>
                  </a:moveTo>
                  <a:lnTo>
                    <a:pt x="0" y="2110598"/>
                  </a:lnTo>
                  <a:lnTo>
                    <a:pt x="82100998" y="2110598"/>
                  </a:lnTo>
                  <a:lnTo>
                    <a:pt x="82100998" y="0"/>
                  </a:lnTo>
                  <a:lnTo>
                    <a:pt x="0" y="0"/>
                  </a:lnTo>
                  <a:close/>
                  <a:moveTo>
                    <a:pt x="82040040" y="2049638"/>
                  </a:moveTo>
                  <a:lnTo>
                    <a:pt x="59690" y="2049638"/>
                  </a:lnTo>
                  <a:lnTo>
                    <a:pt x="59690" y="59690"/>
                  </a:lnTo>
                  <a:lnTo>
                    <a:pt x="82040040" y="59690"/>
                  </a:lnTo>
                  <a:lnTo>
                    <a:pt x="82040040" y="2049638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31999"/>
          </a:blip>
          <a:srcRect l="657" r="657"/>
          <a:stretch>
            <a:fillRect/>
          </a:stretch>
        </p:blipFill>
        <p:spPr>
          <a:xfrm>
            <a:off x="0" y="-429301"/>
            <a:ext cx="18800528" cy="107163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94246" y="2391148"/>
            <a:ext cx="13299508" cy="328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1"/>
              </a:lnSpc>
            </a:pPr>
            <a:r>
              <a:rPr lang="en-US" sz="7801" dirty="0">
                <a:solidFill>
                  <a:srgbClr val="F8F8F8"/>
                </a:solidFill>
                <a:latin typeface="Barlow Medium"/>
              </a:rPr>
              <a:t>PREDICTIVE MODELLING ON </a:t>
            </a:r>
          </a:p>
          <a:p>
            <a:pPr algn="ctr">
              <a:lnSpc>
                <a:spcPts val="8581"/>
              </a:lnSpc>
            </a:pPr>
            <a:r>
              <a:rPr lang="en-US" sz="7801" dirty="0">
                <a:solidFill>
                  <a:srgbClr val="F8F8F8"/>
                </a:solidFill>
                <a:latin typeface="Barlow Medium"/>
              </a:rPr>
              <a:t>ACTIVITY RECOGNITION FOR </a:t>
            </a:r>
          </a:p>
          <a:p>
            <a:pPr algn="ctr">
              <a:lnSpc>
                <a:spcPts val="8581"/>
              </a:lnSpc>
            </a:pPr>
            <a:r>
              <a:rPr lang="en-US" sz="7801" dirty="0">
                <a:solidFill>
                  <a:srgbClr val="F8F8F8"/>
                </a:solidFill>
                <a:latin typeface="Barlow Medium"/>
              </a:rPr>
              <a:t>WEARABLE DEVICES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05116" y="8848725"/>
            <a:ext cx="543843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</a:pPr>
            <a:r>
              <a:rPr lang="en-US" sz="2676" spc="26" dirty="0">
                <a:solidFill>
                  <a:srgbClr val="F8F8F8"/>
                </a:solidFill>
                <a:latin typeface="Barlow Light Bold"/>
              </a:rPr>
              <a:t>Big Data Analysis | Akash Kandarkar </a:t>
            </a:r>
          </a:p>
          <a:p>
            <a:pPr algn="ctr">
              <a:lnSpc>
                <a:spcPts val="3212"/>
              </a:lnSpc>
            </a:pPr>
            <a:r>
              <a:rPr lang="en-US" sz="2676" spc="26" dirty="0">
                <a:solidFill>
                  <a:srgbClr val="F8F8F8"/>
                </a:solidFill>
                <a:latin typeface="Barlow Light Bold"/>
                <a:hlinkClick r:id="rId6"/>
              </a:rPr>
              <a:t>Canva animated presentation</a:t>
            </a:r>
            <a:endParaRPr lang="en-US" sz="2676" spc="26" dirty="0">
              <a:solidFill>
                <a:srgbClr val="F8F8F8"/>
              </a:solidFill>
              <a:latin typeface="Barlow Light Bold"/>
            </a:endParaRPr>
          </a:p>
          <a:p>
            <a:pPr>
              <a:lnSpc>
                <a:spcPts val="3212"/>
              </a:lnSpc>
            </a:pPr>
            <a:endParaRPr lang="en-US" sz="2676" spc="26" dirty="0">
              <a:solidFill>
                <a:srgbClr val="F8F8F8"/>
              </a:solidFill>
              <a:latin typeface="Barlow Ligh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117463" y="-12938155"/>
            <a:ext cx="34711038" cy="347110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269863" y="-13090555"/>
            <a:ext cx="34711038" cy="3471103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49268"/>
            <a:ext cx="16511651" cy="955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70"/>
              </a:lnSpc>
              <a:spcBef>
                <a:spcPct val="0"/>
              </a:spcBef>
            </a:pPr>
            <a:r>
              <a:rPr lang="en-US" sz="7243">
                <a:solidFill>
                  <a:srgbClr val="FFFFFF"/>
                </a:solidFill>
                <a:latin typeface="Barlow Medium"/>
              </a:rPr>
              <a:t>Case 2 : USER BASED ACTIVITY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20713"/>
            <a:ext cx="11970873" cy="270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Captured attributes : Tilt, plane and direction of watch ; Device type and associated sensor; Device jerk metric.</a:t>
            </a:r>
          </a:p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Target : Activity performed </a:t>
            </a:r>
          </a:p>
          <a:p>
            <a:pPr>
              <a:lnSpc>
                <a:spcPts val="4277"/>
              </a:lnSpc>
            </a:pPr>
            <a:endParaRPr lang="en-US" sz="3099" spc="-77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Filter - Activities performed by user 'F' in the afternoon.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072697" y="2541774"/>
            <a:ext cx="3186603" cy="3186603"/>
            <a:chOff x="0" y="0"/>
            <a:chExt cx="4248804" cy="4248804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4248804" cy="4248804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528960" y="0"/>
                <a:ext cx="2118874" cy="2621944"/>
              </a:xfrm>
              <a:custGeom>
                <a:avLst/>
                <a:gdLst/>
                <a:ahLst/>
                <a:cxnLst/>
                <a:rect l="l" t="t" r="r" b="b"/>
                <a:pathLst>
                  <a:path w="2118874" h="2621944">
                    <a:moveTo>
                      <a:pt x="741040" y="0"/>
                    </a:moveTo>
                    <a:lnTo>
                      <a:pt x="741040" y="0"/>
                    </a:lnTo>
                    <a:cubicBezTo>
                      <a:pt x="1290412" y="0"/>
                      <a:pt x="1777501" y="353235"/>
                      <a:pt x="1948188" y="875418"/>
                    </a:cubicBezTo>
                    <a:cubicBezTo>
                      <a:pt x="2118874" y="1397602"/>
                      <a:pt x="1934457" y="1970333"/>
                      <a:pt x="1491148" y="2294811"/>
                    </a:cubicBezTo>
                    <a:cubicBezTo>
                      <a:pt x="1047838" y="2619290"/>
                      <a:pt x="446154" y="2621944"/>
                      <a:pt x="0" y="2301388"/>
                    </a:cubicBezTo>
                    <a:lnTo>
                      <a:pt x="741040" y="1270000"/>
                    </a:lnTo>
                    <a:close/>
                  </a:path>
                </a:pathLst>
              </a:custGeom>
              <a:solidFill>
                <a:srgbClr val="F66E1A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-107369" y="0"/>
                <a:ext cx="1377369" cy="2337135"/>
              </a:xfrm>
              <a:custGeom>
                <a:avLst/>
                <a:gdLst/>
                <a:ahLst/>
                <a:cxnLst/>
                <a:rect l="l" t="t" r="r" b="b"/>
                <a:pathLst>
                  <a:path w="1377369" h="2337135">
                    <a:moveTo>
                      <a:pt x="688803" y="2337135"/>
                    </a:moveTo>
                    <a:cubicBezTo>
                      <a:pt x="215615" y="2031812"/>
                      <a:pt x="0" y="1451341"/>
                      <a:pt x="159122" y="911147"/>
                    </a:cubicBezTo>
                    <a:cubicBezTo>
                      <a:pt x="318245" y="370953"/>
                      <a:pt x="814100" y="56"/>
                      <a:pt x="1377242" y="0"/>
                    </a:cubicBezTo>
                    <a:lnTo>
                      <a:pt x="1377369" y="1270000"/>
                    </a:lnTo>
                    <a:close/>
                  </a:path>
                </a:pathLst>
              </a:custGeom>
              <a:solidFill>
                <a:srgbClr val="DE324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B30054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4651406" y="3833163"/>
            <a:ext cx="2348621" cy="4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Random Forrest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51406" y="4777740"/>
            <a:ext cx="318660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59.12%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98429" y="3108214"/>
            <a:ext cx="318660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40.88%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5728377"/>
            <a:ext cx="11970873" cy="3783288"/>
            <a:chOff x="0" y="0"/>
            <a:chExt cx="15961165" cy="5044384"/>
          </a:xfrm>
        </p:grpSpPr>
        <p:sp>
          <p:nvSpPr>
            <p:cNvPr id="15" name="TextBox 15"/>
            <p:cNvSpPr txBox="1"/>
            <p:nvPr/>
          </p:nvSpPr>
          <p:spPr>
            <a:xfrm>
              <a:off x="6459261" y="-38100"/>
              <a:ext cx="144065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correct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661917" y="-38100"/>
              <a:ext cx="180121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incorrect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154461" y="162560"/>
              <a:ext cx="2355056" cy="152400"/>
              <a:chOff x="5040830" y="-619760"/>
              <a:chExt cx="2355056" cy="152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5040830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7243487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275457" y="4528764"/>
              <a:ext cx="158531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stairsup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985723" y="4528764"/>
              <a:ext cx="47763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sit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826536" y="4528764"/>
              <a:ext cx="110886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stand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103316" y="4528764"/>
              <a:ext cx="86816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walk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290501" y="4528764"/>
              <a:ext cx="80664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bike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770654" y="4528764"/>
              <a:ext cx="215919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stairsdown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637289" y="4528764"/>
              <a:ext cx="738783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null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1113631" y="782320"/>
              <a:ext cx="14847533" cy="3581344"/>
              <a:chOff x="0" y="0"/>
              <a:chExt cx="14847533" cy="35813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-6350"/>
                <a:ext cx="1484753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847534" h="12700">
                    <a:moveTo>
                      <a:pt x="0" y="0"/>
                    </a:moveTo>
                    <a:lnTo>
                      <a:pt x="14847534" y="0"/>
                    </a:lnTo>
                    <a:lnTo>
                      <a:pt x="1484753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1187431"/>
                <a:ext cx="1484753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847534" h="12700">
                    <a:moveTo>
                      <a:pt x="0" y="0"/>
                    </a:moveTo>
                    <a:lnTo>
                      <a:pt x="14847534" y="0"/>
                    </a:lnTo>
                    <a:lnTo>
                      <a:pt x="1484753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2381213"/>
                <a:ext cx="1484753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847534" h="12700">
                    <a:moveTo>
                      <a:pt x="0" y="0"/>
                    </a:moveTo>
                    <a:lnTo>
                      <a:pt x="14847534" y="0"/>
                    </a:lnTo>
                    <a:lnTo>
                      <a:pt x="1484753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3574994"/>
                <a:ext cx="1484753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847534" h="12700">
                    <a:moveTo>
                      <a:pt x="0" y="0"/>
                    </a:moveTo>
                    <a:lnTo>
                      <a:pt x="14847534" y="0"/>
                    </a:lnTo>
                    <a:lnTo>
                      <a:pt x="1484753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84931" y="505460"/>
              <a:ext cx="8255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750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699241"/>
              <a:ext cx="91043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500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2309" y="2893023"/>
              <a:ext cx="84812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250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5462" y="4086804"/>
              <a:ext cx="38496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0 </a:t>
              </a:r>
            </a:p>
          </p:txBody>
        </p:sp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1113631" y="876248"/>
              <a:ext cx="14847533" cy="3487417"/>
              <a:chOff x="0" y="93928"/>
              <a:chExt cx="14847533" cy="348741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93928"/>
                <a:ext cx="941784" cy="3487417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3487417">
                    <a:moveTo>
                      <a:pt x="0" y="3487416"/>
                    </a:moveTo>
                    <a:lnTo>
                      <a:pt x="0" y="75342"/>
                    </a:lnTo>
                    <a:cubicBezTo>
                      <a:pt x="0" y="55360"/>
                      <a:pt x="7938" y="36197"/>
                      <a:pt x="22067" y="22067"/>
                    </a:cubicBezTo>
                    <a:cubicBezTo>
                      <a:pt x="36197" y="7938"/>
                      <a:pt x="55361" y="0"/>
                      <a:pt x="75343" y="0"/>
                    </a:cubicBezTo>
                    <a:lnTo>
                      <a:pt x="866442" y="0"/>
                    </a:lnTo>
                    <a:cubicBezTo>
                      <a:pt x="908052" y="0"/>
                      <a:pt x="941784" y="33732"/>
                      <a:pt x="941784" y="75342"/>
                    </a:cubicBezTo>
                    <a:lnTo>
                      <a:pt x="941784" y="348741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2156427" y="2424189"/>
                <a:ext cx="941784" cy="1157155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1157155">
                    <a:moveTo>
                      <a:pt x="0" y="1157155"/>
                    </a:moveTo>
                    <a:lnTo>
                      <a:pt x="0" y="75343"/>
                    </a:lnTo>
                    <a:cubicBezTo>
                      <a:pt x="0" y="55361"/>
                      <a:pt x="7938" y="36197"/>
                      <a:pt x="22068" y="22067"/>
                    </a:cubicBezTo>
                    <a:cubicBezTo>
                      <a:pt x="36197" y="7938"/>
                      <a:pt x="55361" y="0"/>
                      <a:pt x="75343" y="0"/>
                    </a:cubicBezTo>
                    <a:lnTo>
                      <a:pt x="866442" y="0"/>
                    </a:lnTo>
                    <a:cubicBezTo>
                      <a:pt x="886424" y="0"/>
                      <a:pt x="905588" y="7938"/>
                      <a:pt x="919717" y="22067"/>
                    </a:cubicBezTo>
                    <a:cubicBezTo>
                      <a:pt x="933847" y="36197"/>
                      <a:pt x="941785" y="55361"/>
                      <a:pt x="941785" y="75343"/>
                    </a:cubicBezTo>
                    <a:lnTo>
                      <a:pt x="941785" y="115715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4312855" y="2988542"/>
                <a:ext cx="941784" cy="592802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592802">
                    <a:moveTo>
                      <a:pt x="0" y="592802"/>
                    </a:moveTo>
                    <a:lnTo>
                      <a:pt x="0" y="75342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908052" y="0"/>
                      <a:pt x="941784" y="33732"/>
                      <a:pt x="941784" y="75342"/>
                    </a:cubicBezTo>
                    <a:lnTo>
                      <a:pt x="941784" y="59280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6469282" y="3111143"/>
                <a:ext cx="941785" cy="470201"/>
              </a:xfrm>
              <a:custGeom>
                <a:avLst/>
                <a:gdLst/>
                <a:ahLst/>
                <a:cxnLst/>
                <a:rect l="l" t="t" r="r" b="b"/>
                <a:pathLst>
                  <a:path w="941785" h="470201">
                    <a:moveTo>
                      <a:pt x="0" y="470201"/>
                    </a:moveTo>
                    <a:lnTo>
                      <a:pt x="0" y="75343"/>
                    </a:lnTo>
                    <a:cubicBezTo>
                      <a:pt x="0" y="55361"/>
                      <a:pt x="7938" y="36197"/>
                      <a:pt x="22068" y="22068"/>
                    </a:cubicBezTo>
                    <a:cubicBezTo>
                      <a:pt x="36198" y="7938"/>
                      <a:pt x="55361" y="0"/>
                      <a:pt x="75343" y="0"/>
                    </a:cubicBezTo>
                    <a:lnTo>
                      <a:pt x="866442" y="0"/>
                    </a:lnTo>
                    <a:cubicBezTo>
                      <a:pt x="908053" y="0"/>
                      <a:pt x="941785" y="33732"/>
                      <a:pt x="941785" y="75343"/>
                    </a:cubicBezTo>
                    <a:lnTo>
                      <a:pt x="941785" y="47020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8625710" y="2027854"/>
                <a:ext cx="941784" cy="1553491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1553491">
                    <a:moveTo>
                      <a:pt x="0" y="1553490"/>
                    </a:moveTo>
                    <a:lnTo>
                      <a:pt x="0" y="75342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908052" y="0"/>
                      <a:pt x="941784" y="33732"/>
                      <a:pt x="941784" y="75342"/>
                    </a:cubicBezTo>
                    <a:lnTo>
                      <a:pt x="941784" y="155349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0782137" y="3571771"/>
                <a:ext cx="941784" cy="9573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9573">
                    <a:moveTo>
                      <a:pt x="0" y="9573"/>
                    </a:moveTo>
                    <a:lnTo>
                      <a:pt x="0" y="9573"/>
                    </a:lnTo>
                    <a:cubicBezTo>
                      <a:pt x="0" y="6373"/>
                      <a:pt x="204" y="3175"/>
                      <a:pt x="611" y="0"/>
                    </a:cubicBezTo>
                    <a:lnTo>
                      <a:pt x="941174" y="0"/>
                    </a:lnTo>
                    <a:cubicBezTo>
                      <a:pt x="941581" y="3175"/>
                      <a:pt x="941785" y="6373"/>
                      <a:pt x="941785" y="9573"/>
                    </a:cubicBezTo>
                    <a:lnTo>
                      <a:pt x="941785" y="957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12938565" y="595316"/>
                <a:ext cx="941784" cy="2986028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2986028">
                    <a:moveTo>
                      <a:pt x="0" y="2986028"/>
                    </a:moveTo>
                    <a:lnTo>
                      <a:pt x="0" y="75343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908052" y="0"/>
                      <a:pt x="941785" y="33732"/>
                      <a:pt x="941785" y="75343"/>
                    </a:cubicBezTo>
                    <a:lnTo>
                      <a:pt x="941785" y="298602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967184" y="2763308"/>
                <a:ext cx="941784" cy="818036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818036">
                    <a:moveTo>
                      <a:pt x="0" y="818036"/>
                    </a:moveTo>
                    <a:lnTo>
                      <a:pt x="0" y="75343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908053" y="0"/>
                      <a:pt x="941785" y="33732"/>
                      <a:pt x="941785" y="75343"/>
                    </a:cubicBezTo>
                    <a:lnTo>
                      <a:pt x="941785" y="818036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3123612" y="3394087"/>
                <a:ext cx="941784" cy="187258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187258">
                    <a:moveTo>
                      <a:pt x="0" y="187257"/>
                    </a:moveTo>
                    <a:lnTo>
                      <a:pt x="0" y="75342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1" y="0"/>
                    </a:lnTo>
                    <a:cubicBezTo>
                      <a:pt x="908052" y="0"/>
                      <a:pt x="941784" y="33732"/>
                      <a:pt x="941784" y="75342"/>
                    </a:cubicBezTo>
                    <a:lnTo>
                      <a:pt x="941784" y="187257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5280039" y="2892151"/>
                <a:ext cx="941784" cy="689193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689193">
                    <a:moveTo>
                      <a:pt x="0" y="689193"/>
                    </a:moveTo>
                    <a:lnTo>
                      <a:pt x="0" y="75343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886424" y="0"/>
                      <a:pt x="905588" y="7938"/>
                      <a:pt x="919717" y="22067"/>
                    </a:cubicBezTo>
                    <a:cubicBezTo>
                      <a:pt x="933847" y="36197"/>
                      <a:pt x="941785" y="55361"/>
                      <a:pt x="941785" y="75343"/>
                    </a:cubicBezTo>
                    <a:lnTo>
                      <a:pt x="941785" y="68919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7436467" y="2247509"/>
                <a:ext cx="941784" cy="1333835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1333835">
                    <a:moveTo>
                      <a:pt x="0" y="1333835"/>
                    </a:moveTo>
                    <a:lnTo>
                      <a:pt x="0" y="75343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1" y="0"/>
                    </a:lnTo>
                    <a:cubicBezTo>
                      <a:pt x="908052" y="0"/>
                      <a:pt x="941784" y="33732"/>
                      <a:pt x="941784" y="75343"/>
                    </a:cubicBezTo>
                    <a:lnTo>
                      <a:pt x="941784" y="1333835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9592894" y="2358690"/>
                <a:ext cx="941784" cy="1222655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1222655">
                    <a:moveTo>
                      <a:pt x="0" y="1222654"/>
                    </a:moveTo>
                    <a:lnTo>
                      <a:pt x="0" y="75342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908053" y="0"/>
                      <a:pt x="941785" y="33732"/>
                      <a:pt x="941785" y="75342"/>
                    </a:cubicBezTo>
                    <a:lnTo>
                      <a:pt x="941785" y="122265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1749322" y="920024"/>
                <a:ext cx="941784" cy="2661320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2661320">
                    <a:moveTo>
                      <a:pt x="0" y="2661320"/>
                    </a:moveTo>
                    <a:lnTo>
                      <a:pt x="0" y="75343"/>
                    </a:lnTo>
                    <a:cubicBezTo>
                      <a:pt x="0" y="33732"/>
                      <a:pt x="33732" y="0"/>
                      <a:pt x="75342" y="0"/>
                    </a:cubicBezTo>
                    <a:lnTo>
                      <a:pt x="866441" y="0"/>
                    </a:lnTo>
                    <a:cubicBezTo>
                      <a:pt x="908052" y="0"/>
                      <a:pt x="941784" y="33732"/>
                      <a:pt x="941784" y="75343"/>
                    </a:cubicBezTo>
                    <a:lnTo>
                      <a:pt x="941784" y="266132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13905750" y="3399503"/>
                <a:ext cx="941784" cy="181842"/>
              </a:xfrm>
              <a:custGeom>
                <a:avLst/>
                <a:gdLst/>
                <a:ahLst/>
                <a:cxnLst/>
                <a:rect l="l" t="t" r="r" b="b"/>
                <a:pathLst>
                  <a:path w="941784" h="181842">
                    <a:moveTo>
                      <a:pt x="0" y="181841"/>
                    </a:moveTo>
                    <a:lnTo>
                      <a:pt x="0" y="75342"/>
                    </a:lnTo>
                    <a:cubicBezTo>
                      <a:pt x="0" y="33732"/>
                      <a:pt x="33732" y="0"/>
                      <a:pt x="75342" y="0"/>
                    </a:cubicBezTo>
                    <a:lnTo>
                      <a:pt x="866441" y="0"/>
                    </a:lnTo>
                    <a:cubicBezTo>
                      <a:pt x="908051" y="0"/>
                      <a:pt x="941784" y="33732"/>
                      <a:pt x="941784" y="75342"/>
                    </a:cubicBezTo>
                    <a:lnTo>
                      <a:pt x="941784" y="181841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id="51" name="TextBox 51"/>
          <p:cNvSpPr txBox="1"/>
          <p:nvPr/>
        </p:nvSpPr>
        <p:spPr>
          <a:xfrm>
            <a:off x="14062636" y="1877912"/>
            <a:ext cx="3186603" cy="4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Model Confidence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097923" y="5130524"/>
            <a:ext cx="3186603" cy="4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Prediction Confidence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4138753" y="6743159"/>
            <a:ext cx="3176542" cy="3176542"/>
            <a:chOff x="0" y="0"/>
            <a:chExt cx="4235390" cy="4235390"/>
          </a:xfrm>
        </p:grpSpPr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0" y="0"/>
              <a:ext cx="4235390" cy="4235390"/>
              <a:chOff x="0" y="0"/>
              <a:chExt cx="2540000" cy="254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904271" y="0"/>
                <a:ext cx="1728083" cy="2629671"/>
              </a:xfrm>
              <a:custGeom>
                <a:avLst/>
                <a:gdLst/>
                <a:ahLst/>
                <a:cxnLst/>
                <a:rect l="l" t="t" r="r" b="b"/>
                <a:pathLst>
                  <a:path w="1728083" h="2629671">
                    <a:moveTo>
                      <a:pt x="365729" y="0"/>
                    </a:moveTo>
                    <a:cubicBezTo>
                      <a:pt x="863935" y="0"/>
                      <a:pt x="1316127" y="291300"/>
                      <a:pt x="1522105" y="744932"/>
                    </a:cubicBezTo>
                    <a:cubicBezTo>
                      <a:pt x="1728082" y="1198565"/>
                      <a:pt x="1649798" y="1730734"/>
                      <a:pt x="1321911" y="2105833"/>
                    </a:cubicBezTo>
                    <a:cubicBezTo>
                      <a:pt x="994023" y="2480932"/>
                      <a:pt x="477100" y="2629671"/>
                      <a:pt x="0" y="2486200"/>
                    </a:cubicBezTo>
                    <a:lnTo>
                      <a:pt x="365729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-68218" y="0"/>
                <a:ext cx="1338218" cy="2502959"/>
              </a:xfrm>
              <a:custGeom>
                <a:avLst/>
                <a:gdLst/>
                <a:ahLst/>
                <a:cxnLst/>
                <a:rect l="l" t="t" r="r" b="b"/>
                <a:pathLst>
                  <a:path w="1338218" h="2502959">
                    <a:moveTo>
                      <a:pt x="1033730" y="2502959"/>
                    </a:moveTo>
                    <a:cubicBezTo>
                      <a:pt x="410394" y="2349022"/>
                      <a:pt x="0" y="1754065"/>
                      <a:pt x="77504" y="1116697"/>
                    </a:cubicBezTo>
                    <a:cubicBezTo>
                      <a:pt x="155008" y="479329"/>
                      <a:pt x="696028" y="64"/>
                      <a:pt x="1338091" y="0"/>
                    </a:cubicBezTo>
                    <a:lnTo>
                      <a:pt x="1338218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58" name="TextBox 58"/>
          <p:cNvSpPr txBox="1"/>
          <p:nvPr/>
        </p:nvSpPr>
        <p:spPr>
          <a:xfrm>
            <a:off x="14138753" y="6178009"/>
            <a:ext cx="3186603" cy="4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Motion Vs Static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5434397" y="7907153"/>
            <a:ext cx="2105954" cy="3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3"/>
              </a:lnSpc>
              <a:spcBef>
                <a:spcPct val="0"/>
              </a:spcBef>
            </a:pPr>
            <a:r>
              <a:rPr lang="en-US" sz="1852">
                <a:solidFill>
                  <a:srgbClr val="1A1514"/>
                </a:solidFill>
                <a:latin typeface="Barlow Medium Bold"/>
              </a:rPr>
              <a:t>Motion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4138753" y="7663368"/>
            <a:ext cx="2105954" cy="3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3"/>
              </a:lnSpc>
              <a:spcBef>
                <a:spcPct val="0"/>
              </a:spcBef>
            </a:pPr>
            <a:r>
              <a:rPr lang="en-US" sz="1852">
                <a:solidFill>
                  <a:srgbClr val="1A1514"/>
                </a:solidFill>
                <a:latin typeface="Barlow Medium Bold"/>
              </a:rPr>
              <a:t>Static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651406" y="2790079"/>
            <a:ext cx="967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Error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5277052" y="5140049"/>
            <a:ext cx="12103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Accurate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0308"/>
            <a:ext cx="14832012" cy="83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CASE 3 : DEVICE COMPARISION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20713"/>
            <a:ext cx="11970873" cy="270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Captured attributes : Tilt, plane and direction of watch ; Device type and associated sensor; Device jerk metric.</a:t>
            </a:r>
          </a:p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Target : Activity performed </a:t>
            </a:r>
          </a:p>
          <a:p>
            <a:pPr>
              <a:lnSpc>
                <a:spcPts val="4277"/>
              </a:lnSpc>
            </a:pPr>
            <a:endParaRPr lang="en-US" sz="3099" spc="-77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Filter - Device - Samsung Vs LG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070996" y="2143307"/>
            <a:ext cx="4035464" cy="2878315"/>
            <a:chOff x="0" y="0"/>
            <a:chExt cx="5380618" cy="3837753"/>
          </a:xfrm>
        </p:grpSpPr>
        <p:sp>
          <p:nvSpPr>
            <p:cNvPr id="5" name="TextBox 5"/>
            <p:cNvSpPr txBox="1"/>
            <p:nvPr/>
          </p:nvSpPr>
          <p:spPr>
            <a:xfrm>
              <a:off x="4573239" y="2293482"/>
              <a:ext cx="807379" cy="405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3"/>
                </a:lnSpc>
              </a:pPr>
              <a:r>
                <a:rPr lang="en-US" sz="895">
                  <a:solidFill>
                    <a:srgbClr val="FFFFFF"/>
                  </a:solidFill>
                  <a:latin typeface="Canva Sans"/>
                </a:rPr>
                <a:t>ACCURATE</a:t>
              </a:r>
            </a:p>
            <a:p>
              <a:pPr algn="ctr">
                <a:lnSpc>
                  <a:spcPts val="1253"/>
                </a:lnSpc>
              </a:pPr>
              <a:r>
                <a:rPr lang="en-US" sz="895">
                  <a:solidFill>
                    <a:srgbClr val="FFFFFF"/>
                  </a:solidFill>
                  <a:latin typeface="Canva Sans"/>
                </a:rPr>
                <a:t>58.5%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19553"/>
              <a:ext cx="510886" cy="405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3"/>
                </a:lnSpc>
              </a:pPr>
              <a:r>
                <a:rPr lang="en-US" sz="895">
                  <a:solidFill>
                    <a:srgbClr val="FFFFFF"/>
                  </a:solidFill>
                  <a:latin typeface="Canva Sans"/>
                </a:rPr>
                <a:t>ERROR</a:t>
              </a:r>
            </a:p>
            <a:p>
              <a:pPr algn="ctr">
                <a:lnSpc>
                  <a:spcPts val="1253"/>
                </a:lnSpc>
              </a:pPr>
              <a:r>
                <a:rPr lang="en-US" sz="895">
                  <a:solidFill>
                    <a:srgbClr val="FFFFFF"/>
                  </a:solidFill>
                  <a:latin typeface="Canva Sans"/>
                </a:rPr>
                <a:t>41.6%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495465" y="0"/>
              <a:ext cx="3837753" cy="3837753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573023" y="0"/>
                <a:ext cx="2074342" cy="2629557"/>
              </a:xfrm>
              <a:custGeom>
                <a:avLst/>
                <a:gdLst/>
                <a:ahLst/>
                <a:cxnLst/>
                <a:rect l="l" t="t" r="r" b="b"/>
                <a:pathLst>
                  <a:path w="2074342" h="2629557">
                    <a:moveTo>
                      <a:pt x="696977" y="0"/>
                    </a:moveTo>
                    <a:lnTo>
                      <a:pt x="696977" y="0"/>
                    </a:lnTo>
                    <a:cubicBezTo>
                      <a:pt x="1239791" y="0"/>
                      <a:pt x="1722597" y="344986"/>
                      <a:pt x="1898469" y="858519"/>
                    </a:cubicBezTo>
                    <a:cubicBezTo>
                      <a:pt x="2074341" y="1372051"/>
                      <a:pt x="1904395" y="1940589"/>
                      <a:pt x="1475547" y="2273359"/>
                    </a:cubicBezTo>
                    <a:cubicBezTo>
                      <a:pt x="1046699" y="2606129"/>
                      <a:pt x="453767" y="2629557"/>
                      <a:pt x="0" y="2331660"/>
                    </a:cubicBezTo>
                    <a:lnTo>
                      <a:pt x="696977" y="1270000"/>
                    </a:lnTo>
                    <a:close/>
                  </a:path>
                </a:pathLst>
              </a:custGeom>
              <a:solidFill>
                <a:srgbClr val="743EE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-105847" y="0"/>
                <a:ext cx="1375847" cy="2365168"/>
              </a:xfrm>
              <a:custGeom>
                <a:avLst/>
                <a:gdLst/>
                <a:ahLst/>
                <a:cxnLst/>
                <a:rect l="l" t="t" r="r" b="b"/>
                <a:pathLst>
                  <a:path w="1375847" h="2365168">
                    <a:moveTo>
                      <a:pt x="732802" y="2365168"/>
                    </a:moveTo>
                    <a:cubicBezTo>
                      <a:pt x="238635" y="2075010"/>
                      <a:pt x="0" y="1489857"/>
                      <a:pt x="150317" y="936867"/>
                    </a:cubicBezTo>
                    <a:cubicBezTo>
                      <a:pt x="300635" y="383878"/>
                      <a:pt x="802664" y="57"/>
                      <a:pt x="1375720" y="0"/>
                    </a:cubicBezTo>
                    <a:lnTo>
                      <a:pt x="1375847" y="1270000"/>
                    </a:lnTo>
                    <a:close/>
                  </a:path>
                </a:pathLst>
              </a:custGeom>
              <a:solidFill>
                <a:srgbClr val="0080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B1FF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1334426" y="5982153"/>
            <a:ext cx="3945998" cy="3589073"/>
            <a:chOff x="0" y="0"/>
            <a:chExt cx="5261330" cy="4785431"/>
          </a:xfrm>
        </p:grpSpPr>
        <p:sp>
          <p:nvSpPr>
            <p:cNvPr id="12" name="TextBox 12"/>
            <p:cNvSpPr txBox="1"/>
            <p:nvPr/>
          </p:nvSpPr>
          <p:spPr>
            <a:xfrm>
              <a:off x="700642" y="3313244"/>
              <a:ext cx="431960" cy="407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bike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25.5%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267150" y="586923"/>
              <a:ext cx="307322" cy="407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sit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19%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295846" y="4378241"/>
              <a:ext cx="408177" cy="407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walk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17.2%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85524" y="286902"/>
              <a:ext cx="298180" cy="407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Null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17%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829742" y="2810708"/>
              <a:ext cx="431588" cy="407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stand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15.4%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349914"/>
              <a:ext cx="807807" cy="407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staitsdown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3.3%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61384" y="-19050"/>
              <a:ext cx="593759" cy="407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stairsup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2.5%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952151" y="506515"/>
              <a:ext cx="3852857" cy="3852857"/>
              <a:chOff x="0" y="0"/>
              <a:chExt cx="2540000" cy="254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270000" y="0"/>
                <a:ext cx="26495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264954" h="1270000">
                    <a:moveTo>
                      <a:pt x="0" y="0"/>
                    </a:moveTo>
                    <a:lnTo>
                      <a:pt x="0" y="0"/>
                    </a:lnTo>
                    <a:cubicBezTo>
                      <a:pt x="89054" y="0"/>
                      <a:pt x="177860" y="9367"/>
                      <a:pt x="264954" y="2794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66E1A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70000" y="16256"/>
                <a:ext cx="1252275" cy="1253744"/>
              </a:xfrm>
              <a:custGeom>
                <a:avLst/>
                <a:gdLst/>
                <a:ahLst/>
                <a:cxnLst/>
                <a:rect l="l" t="t" r="r" b="b"/>
                <a:pathLst>
                  <a:path w="1252275" h="1253744">
                    <a:moveTo>
                      <a:pt x="202546" y="0"/>
                    </a:moveTo>
                    <a:cubicBezTo>
                      <a:pt x="739574" y="86758"/>
                      <a:pt x="1161708" y="505907"/>
                      <a:pt x="1252275" y="1042304"/>
                    </a:cubicBezTo>
                    <a:lnTo>
                      <a:pt x="0" y="1253744"/>
                    </a:lnTo>
                    <a:close/>
                  </a:path>
                </a:pathLst>
              </a:custGeom>
              <a:solidFill>
                <a:srgbClr val="DE3240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270000" y="996237"/>
                <a:ext cx="1334996" cy="1184523"/>
              </a:xfrm>
              <a:custGeom>
                <a:avLst/>
                <a:gdLst/>
                <a:ahLst/>
                <a:cxnLst/>
                <a:rect l="l" t="t" r="r" b="b"/>
                <a:pathLst>
                  <a:path w="1334996" h="1184523">
                    <a:moveTo>
                      <a:pt x="1240143" y="0"/>
                    </a:moveTo>
                    <a:cubicBezTo>
                      <a:pt x="1334996" y="429685"/>
                      <a:pt x="1200668" y="877851"/>
                      <a:pt x="885108" y="1184523"/>
                    </a:cubicBezTo>
                    <a:lnTo>
                      <a:pt x="0" y="273763"/>
                    </a:lnTo>
                    <a:close/>
                  </a:path>
                </a:pathLst>
              </a:custGeom>
              <a:solidFill>
                <a:srgbClr val="B30054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881944" y="1270000"/>
                <a:ext cx="1317577" cy="1359675"/>
              </a:xfrm>
              <a:custGeom>
                <a:avLst/>
                <a:gdLst/>
                <a:ahLst/>
                <a:cxnLst/>
                <a:rect l="l" t="t" r="r" b="b"/>
                <a:pathLst>
                  <a:path w="1317577" h="1359675">
                    <a:moveTo>
                      <a:pt x="1317577" y="865385"/>
                    </a:moveTo>
                    <a:cubicBezTo>
                      <a:pt x="982145" y="1225676"/>
                      <a:pt x="468720" y="1359675"/>
                      <a:pt x="0" y="1209261"/>
                    </a:cubicBezTo>
                    <a:lnTo>
                      <a:pt x="388056" y="0"/>
                    </a:lnTo>
                    <a:close/>
                  </a:path>
                </a:pathLst>
              </a:custGeom>
              <a:solidFill>
                <a:srgbClr val="7B005C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45410" y="842407"/>
                <a:ext cx="1315410" cy="1654738"/>
              </a:xfrm>
              <a:custGeom>
                <a:avLst/>
                <a:gdLst/>
                <a:ahLst/>
                <a:cxnLst/>
                <a:rect l="l" t="t" r="r" b="b"/>
                <a:pathLst>
                  <a:path w="1315410" h="1654738">
                    <a:moveTo>
                      <a:pt x="988277" y="1654738"/>
                    </a:moveTo>
                    <a:cubicBezTo>
                      <a:pt x="645160" y="1563269"/>
                      <a:pt x="356009" y="1332328"/>
                      <a:pt x="190950" y="1017923"/>
                    </a:cubicBezTo>
                    <a:cubicBezTo>
                      <a:pt x="25890" y="703517"/>
                      <a:pt x="0" y="334367"/>
                      <a:pt x="119557" y="0"/>
                    </a:cubicBezTo>
                    <a:lnTo>
                      <a:pt x="1315410" y="427593"/>
                    </a:lnTo>
                    <a:close/>
                  </a:path>
                </a:pathLst>
              </a:custGeom>
              <a:solidFill>
                <a:srgbClr val="3C0053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54271" y="604010"/>
                <a:ext cx="1215729" cy="665990"/>
              </a:xfrm>
              <a:custGeom>
                <a:avLst/>
                <a:gdLst/>
                <a:ahLst/>
                <a:cxnLst/>
                <a:rect l="l" t="t" r="r" b="b"/>
                <a:pathLst>
                  <a:path w="1215729" h="665990">
                    <a:moveTo>
                      <a:pt x="0" y="298699"/>
                    </a:moveTo>
                    <a:cubicBezTo>
                      <a:pt x="31706" y="193751"/>
                      <a:pt x="76869" y="93350"/>
                      <a:pt x="134361" y="0"/>
                    </a:cubicBezTo>
                    <a:lnTo>
                      <a:pt x="1215729" y="665990"/>
                    </a:lnTo>
                    <a:close/>
                  </a:path>
                </a:pathLst>
              </a:custGeom>
              <a:solidFill>
                <a:srgbClr val="3E3989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56698" y="0"/>
                <a:ext cx="111330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113302" h="1270000">
                    <a:moveTo>
                      <a:pt x="0" y="658888"/>
                    </a:moveTo>
                    <a:cubicBezTo>
                      <a:pt x="223027" y="252585"/>
                      <a:pt x="649684" y="46"/>
                      <a:pt x="1113175" y="0"/>
                    </a:cubicBezTo>
                    <a:lnTo>
                      <a:pt x="1113302" y="1270000"/>
                    </a:lnTo>
                    <a:close/>
                  </a:path>
                </a:pathLst>
              </a:custGeom>
              <a:solidFill>
                <a:srgbClr val="2D67B7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97DB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3608697" y="6191896"/>
            <a:ext cx="3957763" cy="3238726"/>
            <a:chOff x="0" y="0"/>
            <a:chExt cx="5277017" cy="4318301"/>
          </a:xfrm>
        </p:grpSpPr>
        <p:sp>
          <p:nvSpPr>
            <p:cNvPr id="29" name="TextBox 29"/>
            <p:cNvSpPr txBox="1"/>
            <p:nvPr/>
          </p:nvSpPr>
          <p:spPr>
            <a:xfrm>
              <a:off x="4688062" y="214423"/>
              <a:ext cx="588955" cy="404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stairsup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26.8%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08638" y="161052"/>
              <a:ext cx="413721" cy="404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Null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25.7%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79080" y="3092500"/>
              <a:ext cx="419029" cy="404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bike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19.7%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4558002" y="3090185"/>
              <a:ext cx="419029" cy="404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sit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17.9%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060913" y="3914252"/>
              <a:ext cx="411951" cy="404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stand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7.2%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421402" y="3884092"/>
              <a:ext cx="339263" cy="404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walk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2.5%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813423"/>
              <a:ext cx="802155" cy="404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stairsdown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0.1%</a:t>
              </a:r>
            </a:p>
          </p:txBody>
        </p:sp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1116288" y="0"/>
              <a:ext cx="3821682" cy="3821682"/>
              <a:chOff x="0" y="0"/>
              <a:chExt cx="2540000" cy="254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270000" y="0"/>
                <a:ext cx="1313436" cy="1474615"/>
              </a:xfrm>
              <a:custGeom>
                <a:avLst/>
                <a:gdLst/>
                <a:ahLst/>
                <a:cxnLst/>
                <a:rect l="l" t="t" r="r" b="b"/>
                <a:pathLst>
                  <a:path w="1313436" h="1474615">
                    <a:moveTo>
                      <a:pt x="0" y="0"/>
                    </a:moveTo>
                    <a:cubicBezTo>
                      <a:pt x="372581" y="0"/>
                      <a:pt x="726368" y="163607"/>
                      <a:pt x="967667" y="447492"/>
                    </a:cubicBezTo>
                    <a:cubicBezTo>
                      <a:pt x="1208967" y="731377"/>
                      <a:pt x="1313436" y="1106902"/>
                      <a:pt x="1253408" y="1474615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DF682D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270000" y="1270000"/>
                <a:ext cx="1262069" cy="1219082"/>
              </a:xfrm>
              <a:custGeom>
                <a:avLst/>
                <a:gdLst/>
                <a:ahLst/>
                <a:cxnLst/>
                <a:rect l="l" t="t" r="r" b="b"/>
                <a:pathLst>
                  <a:path w="1262069" h="1219082">
                    <a:moveTo>
                      <a:pt x="1262069" y="141715"/>
                    </a:moveTo>
                    <a:cubicBezTo>
                      <a:pt x="1204918" y="650683"/>
                      <a:pt x="847638" y="1075511"/>
                      <a:pt x="356006" y="121908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7773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057047" y="1270000"/>
                <a:ext cx="629443" cy="1287885"/>
              </a:xfrm>
              <a:custGeom>
                <a:avLst/>
                <a:gdLst/>
                <a:ahLst/>
                <a:cxnLst/>
                <a:rect l="l" t="t" r="r" b="b"/>
                <a:pathLst>
                  <a:path w="629443" h="1287885">
                    <a:moveTo>
                      <a:pt x="629443" y="1199765"/>
                    </a:moveTo>
                    <a:cubicBezTo>
                      <a:pt x="427377" y="1269911"/>
                      <a:pt x="210867" y="1287885"/>
                      <a:pt x="0" y="1252019"/>
                    </a:cubicBezTo>
                    <a:lnTo>
                      <a:pt x="212953" y="0"/>
                    </a:lnTo>
                    <a:close/>
                  </a:path>
                </a:pathLst>
              </a:custGeom>
              <a:solidFill>
                <a:srgbClr val="FF93AF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863810" y="1270000"/>
                <a:ext cx="406190" cy="1261097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1261097">
                    <a:moveTo>
                      <a:pt x="256078" y="1261097"/>
                    </a:moveTo>
                    <a:cubicBezTo>
                      <a:pt x="168951" y="1250726"/>
                      <a:pt x="83133" y="1231354"/>
                      <a:pt x="0" y="1203291"/>
                    </a:cubicBezTo>
                    <a:lnTo>
                      <a:pt x="406190" y="0"/>
                    </a:lnTo>
                    <a:close/>
                  </a:path>
                </a:pathLst>
              </a:custGeom>
              <a:solidFill>
                <a:srgbClr val="FFB5DF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22" y="1270000"/>
                <a:ext cx="1269978" cy="1222088"/>
              </a:xfrm>
              <a:custGeom>
                <a:avLst/>
                <a:gdLst/>
                <a:ahLst/>
                <a:cxnLst/>
                <a:rect l="l" t="t" r="r" b="b"/>
                <a:pathLst>
                  <a:path w="1269978" h="1222088">
                    <a:moveTo>
                      <a:pt x="924435" y="1222088"/>
                    </a:moveTo>
                    <a:cubicBezTo>
                      <a:pt x="380230" y="1068216"/>
                      <a:pt x="3342" y="573036"/>
                      <a:pt x="0" y="7505"/>
                    </a:cubicBezTo>
                    <a:lnTo>
                      <a:pt x="1269978" y="0"/>
                    </a:lnTo>
                    <a:close/>
                  </a:path>
                </a:pathLst>
              </a:custGeom>
              <a:solidFill>
                <a:srgbClr val="FFD7FF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-78" y="1265671"/>
                <a:ext cx="1270078" cy="75297"/>
              </a:xfrm>
              <a:custGeom>
                <a:avLst/>
                <a:gdLst/>
                <a:ahLst/>
                <a:cxnLst/>
                <a:rect l="l" t="t" r="r" b="b"/>
                <a:pathLst>
                  <a:path w="1270078" h="75297">
                    <a:moveTo>
                      <a:pt x="2062" y="75297"/>
                    </a:moveTo>
                    <a:cubicBezTo>
                      <a:pt x="659" y="50223"/>
                      <a:pt x="0" y="25113"/>
                      <a:pt x="85" y="0"/>
                    </a:cubicBezTo>
                    <a:lnTo>
                      <a:pt x="1270078" y="4329"/>
                    </a:lnTo>
                    <a:close/>
                  </a:path>
                </a:pathLst>
              </a:custGeom>
              <a:solidFill>
                <a:srgbClr val="C3B3E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-14786" y="0"/>
                <a:ext cx="1284786" cy="1329150"/>
              </a:xfrm>
              <a:custGeom>
                <a:avLst/>
                <a:gdLst/>
                <a:ahLst/>
                <a:cxnLst/>
                <a:rect l="l" t="t" r="r" b="b"/>
                <a:pathLst>
                  <a:path w="1284786" h="1329150">
                    <a:moveTo>
                      <a:pt x="16164" y="1329150"/>
                    </a:moveTo>
                    <a:cubicBezTo>
                      <a:pt x="0" y="982459"/>
                      <a:pt x="126424" y="644258"/>
                      <a:pt x="366042" y="393182"/>
                    </a:cubicBezTo>
                    <a:cubicBezTo>
                      <a:pt x="605660" y="142107"/>
                      <a:pt x="937592" y="35"/>
                      <a:pt x="1284659" y="0"/>
                    </a:cubicBezTo>
                    <a:lnTo>
                      <a:pt x="1284786" y="1270000"/>
                    </a:lnTo>
                    <a:close/>
                  </a:path>
                </a:pathLst>
              </a:custGeom>
              <a:solidFill>
                <a:srgbClr val="8691BB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B7092"/>
              </a:solidFill>
            </p:spPr>
          </p:sp>
        </p:grpSp>
      </p:grpSp>
      <p:sp>
        <p:nvSpPr>
          <p:cNvPr id="45" name="TextBox 45"/>
          <p:cNvSpPr txBox="1"/>
          <p:nvPr/>
        </p:nvSpPr>
        <p:spPr>
          <a:xfrm>
            <a:off x="1028700" y="7432989"/>
            <a:ext cx="4960063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8F8F8"/>
                </a:solidFill>
                <a:latin typeface="Barlow Medium Bold"/>
              </a:rPr>
              <a:t>Activities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380681" y="7328379"/>
            <a:ext cx="4960063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A1514"/>
                </a:solidFill>
                <a:latin typeface="Barlow Medium Bold"/>
              </a:rPr>
              <a:t>Activities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709619" y="3313510"/>
            <a:ext cx="4302187" cy="4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sz="2822">
                <a:solidFill>
                  <a:srgbClr val="F8F8F8"/>
                </a:solidFill>
                <a:latin typeface="Barlow Medium Bold"/>
              </a:rPr>
              <a:t>Accuracy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608697" y="1062641"/>
            <a:ext cx="4302187" cy="53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F8F8F8"/>
                </a:solidFill>
                <a:latin typeface="Barlow Medium Bold"/>
              </a:rPr>
              <a:t>SAMSUNG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965618" y="6292511"/>
            <a:ext cx="4207234" cy="2968358"/>
            <a:chOff x="0" y="0"/>
            <a:chExt cx="5609645" cy="3957810"/>
          </a:xfrm>
        </p:grpSpPr>
        <p:sp>
          <p:nvSpPr>
            <p:cNvPr id="50" name="TextBox 50"/>
            <p:cNvSpPr txBox="1"/>
            <p:nvPr/>
          </p:nvSpPr>
          <p:spPr>
            <a:xfrm>
              <a:off x="4777009" y="2240441"/>
              <a:ext cx="832637" cy="417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2"/>
                </a:lnSpc>
              </a:pPr>
              <a:r>
                <a:rPr lang="en-US" sz="923">
                  <a:solidFill>
                    <a:srgbClr val="FFFFFF"/>
                  </a:solidFill>
                  <a:latin typeface="Canva Sans"/>
                </a:rPr>
                <a:t>ACCURATE</a:t>
              </a:r>
            </a:p>
            <a:p>
              <a:pPr algn="ctr">
                <a:lnSpc>
                  <a:spcPts val="1292"/>
                </a:lnSpc>
              </a:pPr>
              <a:r>
                <a:rPr lang="en-US" sz="923">
                  <a:solidFill>
                    <a:srgbClr val="FFFFFF"/>
                  </a:solidFill>
                  <a:latin typeface="Canva Sans"/>
                </a:rPr>
                <a:t>56.7%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1280557"/>
              <a:ext cx="526868" cy="417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2"/>
                </a:lnSpc>
              </a:pPr>
              <a:r>
                <a:rPr lang="en-US" sz="923">
                  <a:solidFill>
                    <a:srgbClr val="FFFFFF"/>
                  </a:solidFill>
                  <a:latin typeface="Canva Sans"/>
                </a:rPr>
                <a:t>ERROR</a:t>
              </a:r>
            </a:p>
            <a:p>
              <a:pPr algn="ctr">
                <a:lnSpc>
                  <a:spcPts val="1292"/>
                </a:lnSpc>
              </a:pPr>
              <a:r>
                <a:rPr lang="en-US" sz="923">
                  <a:solidFill>
                    <a:srgbClr val="FFFFFF"/>
                  </a:solidFill>
                  <a:latin typeface="Canva Sans"/>
                </a:rPr>
                <a:t>43.3%</a:t>
              </a:r>
            </a:p>
          </p:txBody>
        </p:sp>
        <p:grpSp>
          <p:nvGrpSpPr>
            <p:cNvPr id="52" name="Group 52"/>
            <p:cNvGrpSpPr>
              <a:grpSpLocks noChangeAspect="1"/>
            </p:cNvGrpSpPr>
            <p:nvPr/>
          </p:nvGrpSpPr>
          <p:grpSpPr>
            <a:xfrm>
              <a:off x="541316" y="0"/>
              <a:ext cx="3957810" cy="3957810"/>
              <a:chOff x="0" y="0"/>
              <a:chExt cx="2540000" cy="254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695867" y="0"/>
                <a:ext cx="1948114" cy="2640363"/>
              </a:xfrm>
              <a:custGeom>
                <a:avLst/>
                <a:gdLst/>
                <a:ahLst/>
                <a:cxnLst/>
                <a:rect l="l" t="t" r="r" b="b"/>
                <a:pathLst>
                  <a:path w="1948114" h="2640363">
                    <a:moveTo>
                      <a:pt x="574133" y="0"/>
                    </a:moveTo>
                    <a:cubicBezTo>
                      <a:pt x="1099594" y="0"/>
                      <a:pt x="1570793" y="323598"/>
                      <a:pt x="1759454" y="814023"/>
                    </a:cubicBezTo>
                    <a:cubicBezTo>
                      <a:pt x="1948114" y="1304448"/>
                      <a:pt x="1815270" y="1860413"/>
                      <a:pt x="1425281" y="2212575"/>
                    </a:cubicBezTo>
                    <a:cubicBezTo>
                      <a:pt x="1035292" y="2564736"/>
                      <a:pt x="468701" y="2640363"/>
                      <a:pt x="0" y="2402816"/>
                    </a:cubicBezTo>
                    <a:lnTo>
                      <a:pt x="574133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-96922" y="0"/>
                <a:ext cx="1366922" cy="2430094"/>
              </a:xfrm>
              <a:custGeom>
                <a:avLst/>
                <a:gdLst/>
                <a:ahLst/>
                <a:cxnLst/>
                <a:rect l="l" t="t" r="r" b="b"/>
                <a:pathLst>
                  <a:path w="1366922" h="2430094">
                    <a:moveTo>
                      <a:pt x="850124" y="2430094"/>
                    </a:moveTo>
                    <a:cubicBezTo>
                      <a:pt x="302443" y="2186114"/>
                      <a:pt x="0" y="1592342"/>
                      <a:pt x="124689" y="1005884"/>
                    </a:cubicBezTo>
                    <a:cubicBezTo>
                      <a:pt x="249378" y="419426"/>
                      <a:pt x="767228" y="60"/>
                      <a:pt x="1366795" y="0"/>
                    </a:cubicBezTo>
                    <a:lnTo>
                      <a:pt x="1366922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56" name="TextBox 56"/>
          <p:cNvSpPr txBox="1"/>
          <p:nvPr/>
        </p:nvSpPr>
        <p:spPr>
          <a:xfrm>
            <a:off x="7654908" y="7442514"/>
            <a:ext cx="4302187" cy="46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1A1514"/>
                </a:solidFill>
                <a:latin typeface="Barlow Medium Bold"/>
              </a:rPr>
              <a:t>Accuracy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565417" y="5507397"/>
            <a:ext cx="4302187" cy="53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F8F8F8"/>
                </a:solidFill>
                <a:latin typeface="Barlow Medium Bold"/>
              </a:rPr>
              <a:t>LG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0222238" y="-13380714"/>
            <a:ext cx="34711038" cy="347110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1395563" y="5411884"/>
            <a:ext cx="6304087" cy="6304087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32032" y="3357076"/>
            <a:ext cx="5901248" cy="590122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29080" r="-2613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3348" y="2054907"/>
            <a:ext cx="1149933" cy="11499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985588" y="3966643"/>
            <a:ext cx="1176857" cy="11768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574017" y="6307688"/>
            <a:ext cx="1096765" cy="109676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000308"/>
            <a:ext cx="11004987" cy="83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ROADBLOCKS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14062" y="1874096"/>
            <a:ext cx="9497081" cy="98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Limited number of features and Magnetometer Data could have helped obtain better accuracy.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33881" y="4046945"/>
            <a:ext cx="8964313" cy="98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The results generated by the sensors are highly sensitive to motion, hence contain noisy data as well.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22902" y="6347943"/>
            <a:ext cx="7786269" cy="98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Activities with similar motion types lead incorrect detection.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0452" y="8132960"/>
            <a:ext cx="8448720" cy="98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Limited computational capabilities in Google collab when working with hypertuning parameters.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788733" y="8161535"/>
            <a:ext cx="1096765" cy="1096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40" t="1271" r="10918" b="83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9123908" y="-12650166"/>
            <a:ext cx="34711038" cy="3471103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672930"/>
            <a:ext cx="4315873" cy="106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Barlow Medium"/>
              </a:rPr>
              <a:t>Summary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210900"/>
            <a:ext cx="11168311" cy="1751527"/>
            <a:chOff x="0" y="0"/>
            <a:chExt cx="14891082" cy="233537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4891082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OVERVIEW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04833"/>
              <a:ext cx="14891082" cy="133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HK Grotesk Medium"/>
                </a:rPr>
                <a:t>Using big data analytics to monitor physical activities of users and promote better fitness.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439323"/>
            <a:ext cx="11168311" cy="1751527"/>
            <a:chOff x="0" y="0"/>
            <a:chExt cx="14891082" cy="2335370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4891082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ANALYSIS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04833"/>
              <a:ext cx="14891082" cy="133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HK Grotesk Medium"/>
                </a:rPr>
                <a:t>User activity classification based on available features as well as analyzing specific user activity at different time periods in a day.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195476"/>
            <a:ext cx="10147771" cy="1751527"/>
            <a:chOff x="0" y="0"/>
            <a:chExt cx="13530361" cy="233537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353036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BUSINESS INSIGHTS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04833"/>
              <a:ext cx="13530361" cy="133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HK Grotesk Medium"/>
                </a:rPr>
                <a:t>Fine tuning classification model accuracy to help business leaders to develop more accurate wearable devices.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069838" y="-13228314"/>
            <a:ext cx="34711038" cy="3471103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96846" y="4205079"/>
            <a:ext cx="7894307" cy="141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695"/>
              </a:lnSpc>
              <a:spcBef>
                <a:spcPct val="0"/>
              </a:spcBef>
            </a:pPr>
            <a:r>
              <a:rPr lang="en-US" sz="10803" spc="-270">
                <a:solidFill>
                  <a:srgbClr val="FFFFFF"/>
                </a:solidFill>
                <a:latin typeface="Barlow Medium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3E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842" r="12519"/>
          <a:stretch>
            <a:fillRect/>
          </a:stretch>
        </p:blipFill>
        <p:spPr>
          <a:xfrm>
            <a:off x="9338467" y="3253891"/>
            <a:ext cx="4548983" cy="701264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325078" y="3253891"/>
            <a:ext cx="4572000" cy="7033109"/>
          </a:xfrm>
          <a:prstGeom prst="rect">
            <a:avLst/>
          </a:prstGeom>
          <a:solidFill>
            <a:srgbClr val="29285D">
              <a:alpha val="42745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0694" t="21074" r="33702"/>
          <a:stretch>
            <a:fillRect/>
          </a:stretch>
        </p:blipFill>
        <p:spPr>
          <a:xfrm>
            <a:off x="-43405" y="3253891"/>
            <a:ext cx="4615405" cy="703310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-140887" y="3253891"/>
            <a:ext cx="4712887" cy="7012646"/>
          </a:xfrm>
          <a:prstGeom prst="rect">
            <a:avLst/>
          </a:prstGeom>
          <a:solidFill>
            <a:srgbClr val="DF682D">
              <a:alpha val="42745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2454" t="21074" r="12454"/>
          <a:stretch>
            <a:fillRect/>
          </a:stretch>
        </p:blipFill>
        <p:spPr>
          <a:xfrm>
            <a:off x="4572000" y="3253891"/>
            <a:ext cx="4766467" cy="7033109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4572000" y="3253891"/>
            <a:ext cx="4753078" cy="7033109"/>
          </a:xfrm>
          <a:prstGeom prst="rect">
            <a:avLst/>
          </a:prstGeom>
          <a:solidFill>
            <a:srgbClr val="008037">
              <a:alpha val="42745"/>
            </a:srgbClr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8067" r="8067"/>
          <a:stretch>
            <a:fillRect/>
          </a:stretch>
        </p:blipFill>
        <p:spPr>
          <a:xfrm>
            <a:off x="13906603" y="3253891"/>
            <a:ext cx="4437322" cy="7427742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3887450" y="3253891"/>
            <a:ext cx="4572000" cy="7012646"/>
          </a:xfrm>
          <a:prstGeom prst="rect">
            <a:avLst/>
          </a:prstGeom>
          <a:solidFill>
            <a:srgbClr val="FFC924">
              <a:alpha val="42745"/>
            </a:srgbClr>
          </a:solidFill>
        </p:spPr>
      </p:sp>
      <p:sp>
        <p:nvSpPr>
          <p:cNvPr id="10" name="TextBox 10"/>
          <p:cNvSpPr txBox="1"/>
          <p:nvPr/>
        </p:nvSpPr>
        <p:spPr>
          <a:xfrm>
            <a:off x="5240186" y="986859"/>
            <a:ext cx="7807627" cy="83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PROJECT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4998" y="3786633"/>
            <a:ext cx="3838599" cy="98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Analyzing user lifestyle using smart watch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11152" y="3807096"/>
            <a:ext cx="3288162" cy="98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Prediction of undefined activities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43797" y="3559446"/>
            <a:ext cx="4221374" cy="197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Exploring machine learning and statistical components for data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72774" y="3786633"/>
            <a:ext cx="3288162" cy="98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Enhancing activity prediction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500" b="27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40887" y="0"/>
            <a:ext cx="18428887" cy="10266537"/>
          </a:xfrm>
          <a:prstGeom prst="rect">
            <a:avLst/>
          </a:prstGeom>
          <a:solidFill>
            <a:srgbClr val="5E17EB">
              <a:alpha val="15686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4711614" y="2627737"/>
            <a:ext cx="370527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 rot="5400000">
            <a:off x="7526585" y="3384695"/>
            <a:ext cx="164726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4797339" y="7067694"/>
            <a:ext cx="370527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7" name="AutoShape 7"/>
          <p:cNvSpPr/>
          <p:nvPr/>
        </p:nvSpPr>
        <p:spPr>
          <a:xfrm rot="5400000">
            <a:off x="7541679" y="7105856"/>
            <a:ext cx="17885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 rot="-14770">
            <a:off x="8273997" y="3632730"/>
            <a:ext cx="443389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>
            <a:off x="8369268" y="7933444"/>
            <a:ext cx="212167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0" name="Group 10"/>
          <p:cNvGrpSpPr/>
          <p:nvPr/>
        </p:nvGrpSpPr>
        <p:grpSpPr>
          <a:xfrm>
            <a:off x="1356662" y="2090945"/>
            <a:ext cx="3354952" cy="1073585"/>
            <a:chOff x="0" y="0"/>
            <a:chExt cx="4473270" cy="143144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4473270" cy="1431446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47804" y="402322"/>
              <a:ext cx="2662009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Bold Bold"/>
                </a:rPr>
                <a:t>TARGET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707874" y="3105463"/>
            <a:ext cx="3354952" cy="1073585"/>
            <a:chOff x="0" y="0"/>
            <a:chExt cx="4473270" cy="143144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4473270" cy="143144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90868" y="401186"/>
              <a:ext cx="2975882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Bold Bold"/>
                </a:rPr>
                <a:t>PREDICTION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0893" y="6530902"/>
            <a:ext cx="3354952" cy="1073585"/>
            <a:chOff x="0" y="0"/>
            <a:chExt cx="4473270" cy="1431446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4473270" cy="1431446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90868" y="401186"/>
              <a:ext cx="2975882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Bold Bold"/>
                </a:rPr>
                <a:t>INFERENCE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90946" y="7396652"/>
            <a:ext cx="3354952" cy="1073585"/>
            <a:chOff x="0" y="0"/>
            <a:chExt cx="4473270" cy="1431446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4473270" cy="1431446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90868" y="401186"/>
              <a:ext cx="2975882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Bold Bold"/>
                </a:rPr>
                <a:t>GOALS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240186" y="704501"/>
            <a:ext cx="7807627" cy="83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PROJECT OVERVIEW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0532" y="3316499"/>
            <a:ext cx="559091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7" lvl="1" indent="-226693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Identifying a relationship and calculating the proportion of static to motion activities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68422" y="4313103"/>
            <a:ext cx="5831316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7" lvl="1" indent="-226693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Examine how explanatory variables and data affect model accuracy</a:t>
            </a:r>
          </a:p>
          <a:p>
            <a:pPr marL="453387" lvl="1" indent="-226693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Enhance the accuracy of smart watch activity prediction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0532" y="7756887"/>
            <a:ext cx="613944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7" lvl="1" indent="-226693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Attributes contribution towards activity tracking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75461" y="8659311"/>
            <a:ext cx="706499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7" lvl="1" indent="-226693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Physical health fitness tracking</a:t>
            </a:r>
          </a:p>
          <a:p>
            <a:pPr marL="453387" lvl="1" indent="-226693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Recognizing activities dependent on the time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0222238" y="-10014861"/>
            <a:ext cx="34711038" cy="3471103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362956" y="3033473"/>
            <a:ext cx="7810878" cy="6881638"/>
            <a:chOff x="0" y="0"/>
            <a:chExt cx="10414504" cy="9175517"/>
          </a:xfrm>
        </p:grpSpPr>
        <p:sp>
          <p:nvSpPr>
            <p:cNvPr id="5" name="TextBox 5"/>
            <p:cNvSpPr txBox="1"/>
            <p:nvPr/>
          </p:nvSpPr>
          <p:spPr>
            <a:xfrm>
              <a:off x="7377331" y="193871"/>
              <a:ext cx="889073" cy="869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Bike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17.2%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525431" y="3937064"/>
              <a:ext cx="889073" cy="869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Walk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15.3%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746051" y="7530472"/>
              <a:ext cx="889073" cy="869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Null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14.7%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33623"/>
              <a:ext cx="1310658" cy="869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Stairs Up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13.7%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93296" y="-38100"/>
              <a:ext cx="1726699" cy="869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Stairs Down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13.6%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46120" y="6310868"/>
              <a:ext cx="889073" cy="869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Stand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13.1%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169191" y="8305631"/>
              <a:ext cx="889073" cy="869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Sit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12.5%</a:t>
              </a: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1806714" y="696385"/>
              <a:ext cx="7486451" cy="7486451"/>
              <a:chOff x="0" y="0"/>
              <a:chExt cx="2540000" cy="254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270000" y="0"/>
                <a:ext cx="114840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148402" h="1270000">
                    <a:moveTo>
                      <a:pt x="0" y="0"/>
                    </a:moveTo>
                    <a:cubicBezTo>
                      <a:pt x="491341" y="0"/>
                      <a:pt x="938601" y="283418"/>
                      <a:pt x="1148402" y="727715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000" y="670997"/>
                <a:ext cx="1326005" cy="1229158"/>
              </a:xfrm>
              <a:custGeom>
                <a:avLst/>
                <a:gdLst/>
                <a:ahLst/>
                <a:cxnLst/>
                <a:rect l="l" t="t" r="r" b="b"/>
                <a:pathLst>
                  <a:path w="1326005" h="1229158">
                    <a:moveTo>
                      <a:pt x="1119864" y="0"/>
                    </a:moveTo>
                    <a:cubicBezTo>
                      <a:pt x="1326005" y="385389"/>
                      <a:pt x="1319497" y="849697"/>
                      <a:pt x="1102636" y="1229158"/>
                    </a:cubicBezTo>
                    <a:lnTo>
                      <a:pt x="0" y="599003"/>
                    </a:lnTo>
                    <a:close/>
                  </a:path>
                </a:pathLst>
              </a:custGeom>
              <a:solidFill>
                <a:srgbClr val="3A935B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270000" y="1270000"/>
                <a:ext cx="1132752" cy="1259465"/>
              </a:xfrm>
              <a:custGeom>
                <a:avLst/>
                <a:gdLst/>
                <a:ahLst/>
                <a:cxnLst/>
                <a:rect l="l" t="t" r="r" b="b"/>
                <a:pathLst>
                  <a:path w="1132752" h="1259465">
                    <a:moveTo>
                      <a:pt x="1132752" y="574258"/>
                    </a:moveTo>
                    <a:cubicBezTo>
                      <a:pt x="942798" y="948952"/>
                      <a:pt x="579847" y="1205468"/>
                      <a:pt x="163240" y="12594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B79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495641" y="1270000"/>
                <a:ext cx="1000342" cy="1313531"/>
              </a:xfrm>
              <a:custGeom>
                <a:avLst/>
                <a:gdLst/>
                <a:ahLst/>
                <a:cxnLst/>
                <a:rect l="l" t="t" r="r" b="b"/>
                <a:pathLst>
                  <a:path w="1000342" h="1313531">
                    <a:moveTo>
                      <a:pt x="1000342" y="1249733"/>
                    </a:moveTo>
                    <a:cubicBezTo>
                      <a:pt x="647526" y="1313531"/>
                      <a:pt x="284180" y="1225224"/>
                      <a:pt x="0" y="1006612"/>
                    </a:cubicBezTo>
                    <a:lnTo>
                      <a:pt x="774359" y="0"/>
                    </a:lnTo>
                    <a:close/>
                  </a:path>
                </a:pathLst>
              </a:custGeom>
              <a:solidFill>
                <a:srgbClr val="5FDBC7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5465" y="1270000"/>
                <a:ext cx="1264535" cy="1044056"/>
              </a:xfrm>
              <a:custGeom>
                <a:avLst/>
                <a:gdLst/>
                <a:ahLst/>
                <a:cxnLst/>
                <a:rect l="l" t="t" r="r" b="b"/>
                <a:pathLst>
                  <a:path w="1264535" h="1044056">
                    <a:moveTo>
                      <a:pt x="541454" y="1044056"/>
                    </a:moveTo>
                    <a:cubicBezTo>
                      <a:pt x="232980" y="830417"/>
                      <a:pt x="34771" y="491302"/>
                      <a:pt x="0" y="117687"/>
                    </a:cubicBezTo>
                    <a:lnTo>
                      <a:pt x="1264535" y="0"/>
                    </a:lnTo>
                    <a:close/>
                  </a:path>
                </a:pathLst>
              </a:custGeom>
              <a:solidFill>
                <a:srgbClr val="83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-42859" y="388522"/>
                <a:ext cx="1312859" cy="1062217"/>
              </a:xfrm>
              <a:custGeom>
                <a:avLst/>
                <a:gdLst/>
                <a:ahLst/>
                <a:cxnLst/>
                <a:rect l="l" t="t" r="r" b="b"/>
                <a:pathLst>
                  <a:path w="1312859" h="1062217">
                    <a:moveTo>
                      <a:pt x="55786" y="1062218"/>
                    </a:moveTo>
                    <a:cubicBezTo>
                      <a:pt x="0" y="674216"/>
                      <a:pt x="126513" y="282195"/>
                      <a:pt x="398585" y="0"/>
                    </a:cubicBezTo>
                    <a:lnTo>
                      <a:pt x="1312859" y="881478"/>
                    </a:lnTo>
                    <a:close/>
                  </a:path>
                </a:pathLst>
              </a:custGeom>
              <a:solidFill>
                <a:srgbClr val="57D1ED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312813" y="0"/>
                <a:ext cx="95718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957187" h="1270000">
                    <a:moveTo>
                      <a:pt x="0" y="435319"/>
                    </a:moveTo>
                    <a:cubicBezTo>
                      <a:pt x="241155" y="158770"/>
                      <a:pt x="590133" y="37"/>
                      <a:pt x="957060" y="0"/>
                    </a:cubicBezTo>
                    <a:lnTo>
                      <a:pt x="957187" y="1270000"/>
                    </a:lnTo>
                    <a:close/>
                  </a:path>
                </a:pathLst>
              </a:custGeom>
              <a:solidFill>
                <a:srgbClr val="42A3D3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075B1"/>
              </a:solidFill>
            </p:spPr>
          </p:sp>
        </p:grpSp>
      </p:grpSp>
      <p:sp>
        <p:nvSpPr>
          <p:cNvPr id="21" name="TextBox 21"/>
          <p:cNvSpPr txBox="1"/>
          <p:nvPr/>
        </p:nvSpPr>
        <p:spPr>
          <a:xfrm>
            <a:off x="2489983" y="672648"/>
            <a:ext cx="13182071" cy="83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ACTIVITY TYPE DISTRIBUTION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0222238" y="-10014861"/>
            <a:ext cx="34711038" cy="3471103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65389" y="3276084"/>
            <a:ext cx="17596291" cy="6535289"/>
            <a:chOff x="0" y="0"/>
            <a:chExt cx="23461721" cy="8713718"/>
          </a:xfrm>
        </p:grpSpPr>
        <p:sp>
          <p:nvSpPr>
            <p:cNvPr id="5" name="TextBox 5"/>
            <p:cNvSpPr txBox="1"/>
            <p:nvPr/>
          </p:nvSpPr>
          <p:spPr>
            <a:xfrm>
              <a:off x="6986675" y="-38100"/>
              <a:ext cx="1330594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Stairs-Up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064160" y="-38100"/>
              <a:ext cx="608016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Bike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419067" y="-38100"/>
              <a:ext cx="687373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Walk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853331" y="-38100"/>
              <a:ext cx="1746733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Stairs-Down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346955" y="-38100"/>
              <a:ext cx="836654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Stand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930500" y="-38100"/>
              <a:ext cx="356621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Sit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034012" y="-38100"/>
              <a:ext cx="526130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null</a:t>
              </a: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6687918" y="117137"/>
              <a:ext cx="10196715" cy="149378"/>
              <a:chOff x="5563763" y="-576706"/>
              <a:chExt cx="10402987" cy="152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5563763" y="-57670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7683274" y="-57670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9065590" y="-57670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0528868" y="-57670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3072935" y="-57670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4688516" y="-57670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5814351" y="-57670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66C98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2260735" y="8291966"/>
              <a:ext cx="231945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H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772790" y="8291966"/>
              <a:ext cx="193530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262233" y="8291966"/>
              <a:ext cx="200338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C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754157" y="8291966"/>
              <a:ext cx="202186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B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234265" y="8291966"/>
              <a:ext cx="227666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D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759983" y="8291966"/>
              <a:ext cx="161924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F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244807" y="8291966"/>
              <a:ext cx="177970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710035" y="8291966"/>
              <a:ext cx="233209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G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278836" y="8291966"/>
              <a:ext cx="81302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I</a:t>
              </a:r>
            </a:p>
          </p:txBody>
        </p: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1234474" y="682408"/>
              <a:ext cx="22227247" cy="7486451"/>
              <a:chOff x="0" y="0"/>
              <a:chExt cx="22676887" cy="763789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-6350"/>
                <a:ext cx="2267688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676887" h="12700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1521229"/>
                <a:ext cx="2267688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676887" h="12700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3048809"/>
                <a:ext cx="2267688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676887" h="12700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4576388"/>
                <a:ext cx="2267688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676887" h="12700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6103967"/>
                <a:ext cx="2267688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676887" h="12700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7631547"/>
                <a:ext cx="2267688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676887" h="12700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0" y="452482"/>
              <a:ext cx="1073267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25,000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49773"/>
              <a:ext cx="1073267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20,000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3447063"/>
              <a:ext cx="1073267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15,000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4944353"/>
              <a:ext cx="1073267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10,000 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84000" y="6441643"/>
              <a:ext cx="889267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5,000 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805339" y="7938934"/>
              <a:ext cx="267928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>
              <a:off x="1234474" y="1023256"/>
              <a:ext cx="22227247" cy="7145604"/>
              <a:chOff x="0" y="347743"/>
              <a:chExt cx="22676887" cy="7290154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5654959"/>
                <a:ext cx="311183" cy="1982937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1982937">
                    <a:moveTo>
                      <a:pt x="0" y="1982938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1982938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2543276" y="4325925"/>
                <a:ext cx="311183" cy="3311971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3311971">
                    <a:moveTo>
                      <a:pt x="0" y="3311972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3311972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5086552" y="3098547"/>
                <a:ext cx="311183" cy="4539349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539349">
                    <a:moveTo>
                      <a:pt x="0" y="4539350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4539350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7629827" y="3354631"/>
                <a:ext cx="311183" cy="4283266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283266">
                    <a:moveTo>
                      <a:pt x="0" y="4283266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4" y="11146"/>
                      <a:pt x="311184" y="24895"/>
                    </a:cubicBezTo>
                    <a:lnTo>
                      <a:pt x="311184" y="4283266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10173104" y="3700934"/>
                <a:ext cx="311183" cy="3936962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3936962">
                    <a:moveTo>
                      <a:pt x="0" y="3936963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3936963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12716380" y="2141738"/>
                <a:ext cx="311183" cy="5496159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5496159">
                    <a:moveTo>
                      <a:pt x="0" y="5496159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292889" y="0"/>
                      <a:pt x="299222" y="2623"/>
                      <a:pt x="303892" y="7291"/>
                    </a:cubicBezTo>
                    <a:cubicBezTo>
                      <a:pt x="308560" y="11960"/>
                      <a:pt x="311183" y="18292"/>
                      <a:pt x="311183" y="24895"/>
                    </a:cubicBezTo>
                    <a:lnTo>
                      <a:pt x="311183" y="5496159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5259655" y="3200997"/>
                <a:ext cx="311184" cy="4436900"/>
              </a:xfrm>
              <a:custGeom>
                <a:avLst/>
                <a:gdLst/>
                <a:ahLst/>
                <a:cxnLst/>
                <a:rect l="l" t="t" r="r" b="b"/>
                <a:pathLst>
                  <a:path w="311184" h="4436900">
                    <a:moveTo>
                      <a:pt x="0" y="4436900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4" y="0"/>
                    </a:cubicBezTo>
                    <a:lnTo>
                      <a:pt x="286289" y="0"/>
                    </a:lnTo>
                    <a:cubicBezTo>
                      <a:pt x="300039" y="0"/>
                      <a:pt x="311184" y="11145"/>
                      <a:pt x="311184" y="24894"/>
                    </a:cubicBezTo>
                    <a:lnTo>
                      <a:pt x="311184" y="4436900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17802932" y="7209496"/>
                <a:ext cx="311183" cy="428401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28401">
                    <a:moveTo>
                      <a:pt x="0" y="428401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5"/>
                      <a:pt x="311182" y="24894"/>
                    </a:cubicBezTo>
                    <a:lnTo>
                      <a:pt x="311182" y="428401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20346208" y="6432205"/>
                <a:ext cx="311183" cy="1205691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1205691">
                    <a:moveTo>
                      <a:pt x="0" y="1205692"/>
                    </a:moveTo>
                    <a:lnTo>
                      <a:pt x="0" y="24895"/>
                    </a:lnTo>
                    <a:cubicBezTo>
                      <a:pt x="0" y="18293"/>
                      <a:pt x="2623" y="11961"/>
                      <a:pt x="7291" y="7292"/>
                    </a:cubicBezTo>
                    <a:cubicBezTo>
                      <a:pt x="11960" y="2623"/>
                      <a:pt x="18292" y="0"/>
                      <a:pt x="24894" y="0"/>
                    </a:cubicBezTo>
                    <a:lnTo>
                      <a:pt x="286288" y="0"/>
                    </a:lnTo>
                    <a:cubicBezTo>
                      <a:pt x="292890" y="0"/>
                      <a:pt x="299222" y="2623"/>
                      <a:pt x="303891" y="7292"/>
                    </a:cubicBezTo>
                    <a:cubicBezTo>
                      <a:pt x="308559" y="11961"/>
                      <a:pt x="311182" y="18293"/>
                      <a:pt x="311182" y="24895"/>
                    </a:cubicBezTo>
                    <a:lnTo>
                      <a:pt x="311182" y="1205692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336583" y="6505753"/>
                <a:ext cx="311183" cy="1132144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1132144">
                    <a:moveTo>
                      <a:pt x="0" y="1132144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4" y="0"/>
                    </a:cubicBezTo>
                    <a:lnTo>
                      <a:pt x="286288" y="0"/>
                    </a:lnTo>
                    <a:cubicBezTo>
                      <a:pt x="292891" y="0"/>
                      <a:pt x="299223" y="2623"/>
                      <a:pt x="303891" y="7291"/>
                    </a:cubicBezTo>
                    <a:cubicBezTo>
                      <a:pt x="308560" y="11959"/>
                      <a:pt x="311183" y="18291"/>
                      <a:pt x="311183" y="24894"/>
                    </a:cubicBezTo>
                    <a:lnTo>
                      <a:pt x="311183" y="1132144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2879859" y="2391597"/>
                <a:ext cx="311183" cy="5246299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5246299">
                    <a:moveTo>
                      <a:pt x="0" y="5246300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5246300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5423134" y="2391339"/>
                <a:ext cx="311183" cy="5246558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5246558">
                    <a:moveTo>
                      <a:pt x="0" y="5246558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5246558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7966411" y="1996917"/>
                <a:ext cx="311183" cy="5640979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5640979">
                    <a:moveTo>
                      <a:pt x="0" y="5640980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6" y="0"/>
                      <a:pt x="311182" y="11146"/>
                      <a:pt x="311182" y="24895"/>
                    </a:cubicBezTo>
                    <a:lnTo>
                      <a:pt x="311182" y="5640980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10509686" y="3499360"/>
                <a:ext cx="311183" cy="4138536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138536">
                    <a:moveTo>
                      <a:pt x="0" y="4138537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138537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3052963" y="1549948"/>
                <a:ext cx="311183" cy="6087949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6087949">
                    <a:moveTo>
                      <a:pt x="0" y="6087949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4"/>
                    </a:cubicBezTo>
                    <a:lnTo>
                      <a:pt x="311183" y="6087949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15596239" y="906713"/>
                <a:ext cx="311183" cy="6731184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6731184">
                    <a:moveTo>
                      <a:pt x="0" y="6731184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4"/>
                    </a:cubicBezTo>
                    <a:lnTo>
                      <a:pt x="311182" y="6731184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18139514" y="4971476"/>
                <a:ext cx="311183" cy="2666421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2666421">
                    <a:moveTo>
                      <a:pt x="0" y="2666421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2666421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20682790" y="7166957"/>
                <a:ext cx="311183" cy="470939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70939">
                    <a:moveTo>
                      <a:pt x="0" y="470940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470940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673166" y="5850801"/>
                <a:ext cx="311183" cy="1787096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1787096">
                    <a:moveTo>
                      <a:pt x="0" y="1787096"/>
                    </a:moveTo>
                    <a:lnTo>
                      <a:pt x="0" y="24895"/>
                    </a:lnTo>
                    <a:cubicBezTo>
                      <a:pt x="0" y="18292"/>
                      <a:pt x="2622" y="11961"/>
                      <a:pt x="7291" y="7291"/>
                    </a:cubicBezTo>
                    <a:cubicBezTo>
                      <a:pt x="11960" y="2623"/>
                      <a:pt x="18292" y="0"/>
                      <a:pt x="24894" y="0"/>
                    </a:cubicBezTo>
                    <a:lnTo>
                      <a:pt x="286288" y="0"/>
                    </a:lnTo>
                    <a:cubicBezTo>
                      <a:pt x="292890" y="0"/>
                      <a:pt x="299223" y="2623"/>
                      <a:pt x="303891" y="7291"/>
                    </a:cubicBezTo>
                    <a:cubicBezTo>
                      <a:pt x="308560" y="11960"/>
                      <a:pt x="311183" y="18292"/>
                      <a:pt x="311183" y="24895"/>
                    </a:cubicBezTo>
                    <a:lnTo>
                      <a:pt x="311183" y="1787096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3216442" y="2840004"/>
                <a:ext cx="311183" cy="4797892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797892">
                    <a:moveTo>
                      <a:pt x="0" y="4797893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797893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5759717" y="3053276"/>
                <a:ext cx="311183" cy="4584621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584621">
                    <a:moveTo>
                      <a:pt x="0" y="4584621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4584621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8302993" y="3238404"/>
                <a:ext cx="311183" cy="4399493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399493">
                    <a:moveTo>
                      <a:pt x="0" y="4399493"/>
                    </a:moveTo>
                    <a:lnTo>
                      <a:pt x="0" y="24894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4" y="11146"/>
                      <a:pt x="311184" y="24894"/>
                    </a:cubicBezTo>
                    <a:lnTo>
                      <a:pt x="311184" y="4399493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10846269" y="2281964"/>
                <a:ext cx="311183" cy="5355933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5355933">
                    <a:moveTo>
                      <a:pt x="0" y="5355933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7" y="0"/>
                      <a:pt x="311183" y="11145"/>
                      <a:pt x="311183" y="24894"/>
                    </a:cubicBezTo>
                    <a:lnTo>
                      <a:pt x="311183" y="5355933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13389546" y="2549722"/>
                <a:ext cx="311183" cy="5088175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5088175">
                    <a:moveTo>
                      <a:pt x="0" y="5088175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7" y="0"/>
                    </a:lnTo>
                    <a:cubicBezTo>
                      <a:pt x="300037" y="0"/>
                      <a:pt x="311182" y="11146"/>
                      <a:pt x="311182" y="24894"/>
                    </a:cubicBezTo>
                    <a:lnTo>
                      <a:pt x="311182" y="5088175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15932821" y="2062264"/>
                <a:ext cx="311183" cy="5575633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5575633">
                    <a:moveTo>
                      <a:pt x="0" y="5575633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5575633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18476097" y="6595179"/>
                <a:ext cx="311183" cy="1042718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1042718">
                    <a:moveTo>
                      <a:pt x="0" y="1042718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4"/>
                    </a:cubicBezTo>
                    <a:lnTo>
                      <a:pt x="311183" y="1042718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21019373" y="7505837"/>
                <a:ext cx="311183" cy="132059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132059">
                    <a:moveTo>
                      <a:pt x="0" y="132060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132060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1009749" y="5623085"/>
                <a:ext cx="311183" cy="2014812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2014812">
                    <a:moveTo>
                      <a:pt x="0" y="2014812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2014812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3553025" y="3855802"/>
                <a:ext cx="311183" cy="3782095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3782095">
                    <a:moveTo>
                      <a:pt x="0" y="3782095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6" y="0"/>
                      <a:pt x="311182" y="11146"/>
                      <a:pt x="311182" y="24894"/>
                    </a:cubicBezTo>
                    <a:lnTo>
                      <a:pt x="311182" y="3782095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6096300" y="3082029"/>
                <a:ext cx="311183" cy="4555867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555867">
                    <a:moveTo>
                      <a:pt x="0" y="4555868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555868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id="73" name="Freeform 73"/>
              <p:cNvSpPr/>
              <p:nvPr/>
            </p:nvSpPr>
            <p:spPr>
              <a:xfrm>
                <a:off x="8639577" y="3879793"/>
                <a:ext cx="311183" cy="3758104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3758104">
                    <a:moveTo>
                      <a:pt x="0" y="3758104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4" y="0"/>
                    </a:cubicBezTo>
                    <a:lnTo>
                      <a:pt x="286287" y="0"/>
                    </a:lnTo>
                    <a:cubicBezTo>
                      <a:pt x="300036" y="0"/>
                      <a:pt x="311182" y="11145"/>
                      <a:pt x="311182" y="24894"/>
                    </a:cubicBezTo>
                    <a:lnTo>
                      <a:pt x="311182" y="3758104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id="74" name="Freeform 74"/>
              <p:cNvSpPr/>
              <p:nvPr/>
            </p:nvSpPr>
            <p:spPr>
              <a:xfrm>
                <a:off x="11182852" y="4318809"/>
                <a:ext cx="311183" cy="3319088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3319088">
                    <a:moveTo>
                      <a:pt x="0" y="3319088"/>
                    </a:moveTo>
                    <a:lnTo>
                      <a:pt x="0" y="24894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4"/>
                    </a:cubicBezTo>
                    <a:lnTo>
                      <a:pt x="311183" y="3319088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id="75" name="Freeform 75"/>
              <p:cNvSpPr/>
              <p:nvPr/>
            </p:nvSpPr>
            <p:spPr>
              <a:xfrm>
                <a:off x="13726128" y="2923146"/>
                <a:ext cx="311183" cy="4714750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714750">
                    <a:moveTo>
                      <a:pt x="0" y="4714751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4714751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id="76" name="Freeform 76"/>
              <p:cNvSpPr/>
              <p:nvPr/>
            </p:nvSpPr>
            <p:spPr>
              <a:xfrm>
                <a:off x="16269404" y="2657010"/>
                <a:ext cx="311183" cy="4980886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980886">
                    <a:moveTo>
                      <a:pt x="0" y="4980887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4980887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id="77" name="Freeform 77"/>
              <p:cNvSpPr/>
              <p:nvPr/>
            </p:nvSpPr>
            <p:spPr>
              <a:xfrm>
                <a:off x="18812680" y="6722079"/>
                <a:ext cx="311183" cy="915818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915818">
                    <a:moveTo>
                      <a:pt x="0" y="915818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4"/>
                    </a:cubicBezTo>
                    <a:lnTo>
                      <a:pt x="311182" y="915818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21355955" y="6203630"/>
                <a:ext cx="311183" cy="1434267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1434267">
                    <a:moveTo>
                      <a:pt x="0" y="1434267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4"/>
                    </a:cubicBezTo>
                    <a:lnTo>
                      <a:pt x="311183" y="1434267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1346331" y="7354095"/>
                <a:ext cx="311183" cy="283802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283802">
                    <a:moveTo>
                      <a:pt x="0" y="283802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283802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3889607" y="2168617"/>
                <a:ext cx="311183" cy="5469279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5469279">
                    <a:moveTo>
                      <a:pt x="0" y="5469280"/>
                    </a:moveTo>
                    <a:lnTo>
                      <a:pt x="0" y="24895"/>
                    </a:lnTo>
                    <a:cubicBezTo>
                      <a:pt x="0" y="18293"/>
                      <a:pt x="2623" y="11960"/>
                      <a:pt x="7292" y="7292"/>
                    </a:cubicBezTo>
                    <a:cubicBezTo>
                      <a:pt x="11961" y="2623"/>
                      <a:pt x="18292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546928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81" name="Freeform 81"/>
              <p:cNvSpPr/>
              <p:nvPr/>
            </p:nvSpPr>
            <p:spPr>
              <a:xfrm>
                <a:off x="6432883" y="2971910"/>
                <a:ext cx="311183" cy="4665986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665986">
                    <a:moveTo>
                      <a:pt x="0" y="4665987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665987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82" name="Freeform 82"/>
              <p:cNvSpPr/>
              <p:nvPr/>
            </p:nvSpPr>
            <p:spPr>
              <a:xfrm>
                <a:off x="8976159" y="3217605"/>
                <a:ext cx="311183" cy="4420291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420291">
                    <a:moveTo>
                      <a:pt x="0" y="4420292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420292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83" name="Freeform 83"/>
              <p:cNvSpPr/>
              <p:nvPr/>
            </p:nvSpPr>
            <p:spPr>
              <a:xfrm>
                <a:off x="11519435" y="3479478"/>
                <a:ext cx="311183" cy="4158418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158418">
                    <a:moveTo>
                      <a:pt x="0" y="4158419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4" y="0"/>
                    </a:cubicBezTo>
                    <a:lnTo>
                      <a:pt x="286289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158419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84" name="Freeform 84"/>
              <p:cNvSpPr/>
              <p:nvPr/>
            </p:nvSpPr>
            <p:spPr>
              <a:xfrm>
                <a:off x="14062711" y="3416458"/>
                <a:ext cx="311183" cy="4221438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221438">
                    <a:moveTo>
                      <a:pt x="0" y="4221439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4221439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85" name="Freeform 85"/>
              <p:cNvSpPr/>
              <p:nvPr/>
            </p:nvSpPr>
            <p:spPr>
              <a:xfrm>
                <a:off x="16605986" y="3041073"/>
                <a:ext cx="311183" cy="4596824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596824">
                    <a:moveTo>
                      <a:pt x="0" y="4596824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4596824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86" name="Freeform 86"/>
              <p:cNvSpPr/>
              <p:nvPr/>
            </p:nvSpPr>
            <p:spPr>
              <a:xfrm>
                <a:off x="19149262" y="7174330"/>
                <a:ext cx="311183" cy="463566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63566">
                    <a:moveTo>
                      <a:pt x="0" y="463567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90" y="0"/>
                    </a:lnTo>
                    <a:cubicBezTo>
                      <a:pt x="300038" y="1"/>
                      <a:pt x="311183" y="11147"/>
                      <a:pt x="311183" y="24895"/>
                    </a:cubicBezTo>
                    <a:lnTo>
                      <a:pt x="311183" y="463567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87" name="Freeform 87"/>
              <p:cNvSpPr/>
              <p:nvPr/>
            </p:nvSpPr>
            <p:spPr>
              <a:xfrm>
                <a:off x="21692538" y="7528511"/>
                <a:ext cx="311184" cy="109386"/>
              </a:xfrm>
              <a:custGeom>
                <a:avLst/>
                <a:gdLst/>
                <a:ahLst/>
                <a:cxnLst/>
                <a:rect l="l" t="t" r="r" b="b"/>
                <a:pathLst>
                  <a:path w="311184" h="109386">
                    <a:moveTo>
                      <a:pt x="0" y="109386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9" y="0"/>
                    </a:lnTo>
                    <a:cubicBezTo>
                      <a:pt x="300039" y="0"/>
                      <a:pt x="311184" y="11146"/>
                      <a:pt x="311184" y="24895"/>
                    </a:cubicBezTo>
                    <a:lnTo>
                      <a:pt x="311184" y="109386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88" name="Freeform 88"/>
              <p:cNvSpPr/>
              <p:nvPr/>
            </p:nvSpPr>
            <p:spPr>
              <a:xfrm>
                <a:off x="1682914" y="7554227"/>
                <a:ext cx="311183" cy="83669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83669">
                    <a:moveTo>
                      <a:pt x="0" y="83670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83670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89" name="Freeform 89"/>
              <p:cNvSpPr/>
              <p:nvPr/>
            </p:nvSpPr>
            <p:spPr>
              <a:xfrm>
                <a:off x="4226190" y="3073078"/>
                <a:ext cx="311183" cy="4564819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564819">
                    <a:moveTo>
                      <a:pt x="0" y="4564819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564819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90" name="Freeform 90"/>
              <p:cNvSpPr/>
              <p:nvPr/>
            </p:nvSpPr>
            <p:spPr>
              <a:xfrm>
                <a:off x="6769466" y="3394645"/>
                <a:ext cx="311183" cy="4243252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243252">
                    <a:moveTo>
                      <a:pt x="0" y="4243252"/>
                    </a:moveTo>
                    <a:lnTo>
                      <a:pt x="0" y="24894"/>
                    </a:lnTo>
                    <a:cubicBezTo>
                      <a:pt x="0" y="11146"/>
                      <a:pt x="11146" y="0"/>
                      <a:pt x="24894" y="0"/>
                    </a:cubicBezTo>
                    <a:lnTo>
                      <a:pt x="286289" y="0"/>
                    </a:lnTo>
                    <a:cubicBezTo>
                      <a:pt x="300037" y="0"/>
                      <a:pt x="311183" y="11146"/>
                      <a:pt x="311183" y="24894"/>
                    </a:cubicBezTo>
                    <a:lnTo>
                      <a:pt x="311183" y="4243252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91" name="Freeform 91"/>
              <p:cNvSpPr/>
              <p:nvPr/>
            </p:nvSpPr>
            <p:spPr>
              <a:xfrm>
                <a:off x="9312742" y="3071404"/>
                <a:ext cx="311183" cy="4566492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566492">
                    <a:moveTo>
                      <a:pt x="0" y="4566493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566493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92" name="Freeform 92"/>
              <p:cNvSpPr/>
              <p:nvPr/>
            </p:nvSpPr>
            <p:spPr>
              <a:xfrm>
                <a:off x="11856018" y="3345809"/>
                <a:ext cx="311183" cy="4292087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292087">
                    <a:moveTo>
                      <a:pt x="0" y="4292088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292088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93" name="Freeform 93"/>
              <p:cNvSpPr/>
              <p:nvPr/>
            </p:nvSpPr>
            <p:spPr>
              <a:xfrm>
                <a:off x="14399293" y="3271186"/>
                <a:ext cx="311184" cy="4366710"/>
              </a:xfrm>
              <a:custGeom>
                <a:avLst/>
                <a:gdLst/>
                <a:ahLst/>
                <a:cxnLst/>
                <a:rect l="l" t="t" r="r" b="b"/>
                <a:pathLst>
                  <a:path w="311184" h="4366710">
                    <a:moveTo>
                      <a:pt x="0" y="4366711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90" y="0"/>
                    </a:lnTo>
                    <a:cubicBezTo>
                      <a:pt x="300039" y="0"/>
                      <a:pt x="311184" y="11146"/>
                      <a:pt x="311184" y="24895"/>
                    </a:cubicBezTo>
                    <a:lnTo>
                      <a:pt x="311184" y="4366711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94" name="Freeform 94"/>
              <p:cNvSpPr/>
              <p:nvPr/>
            </p:nvSpPr>
            <p:spPr>
              <a:xfrm>
                <a:off x="16942569" y="3216592"/>
                <a:ext cx="311184" cy="4421305"/>
              </a:xfrm>
              <a:custGeom>
                <a:avLst/>
                <a:gdLst/>
                <a:ahLst/>
                <a:cxnLst/>
                <a:rect l="l" t="t" r="r" b="b"/>
                <a:pathLst>
                  <a:path w="311184" h="4421305">
                    <a:moveTo>
                      <a:pt x="0" y="4421305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5" y="0"/>
                    </a:cubicBezTo>
                    <a:lnTo>
                      <a:pt x="286289" y="0"/>
                    </a:lnTo>
                    <a:cubicBezTo>
                      <a:pt x="300039" y="0"/>
                      <a:pt x="311184" y="11145"/>
                      <a:pt x="311184" y="24894"/>
                    </a:cubicBezTo>
                    <a:lnTo>
                      <a:pt x="311184" y="4421305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95" name="Freeform 95"/>
              <p:cNvSpPr/>
              <p:nvPr/>
            </p:nvSpPr>
            <p:spPr>
              <a:xfrm>
                <a:off x="19485845" y="7285634"/>
                <a:ext cx="311184" cy="352262"/>
              </a:xfrm>
              <a:custGeom>
                <a:avLst/>
                <a:gdLst/>
                <a:ahLst/>
                <a:cxnLst/>
                <a:rect l="l" t="t" r="r" b="b"/>
                <a:pathLst>
                  <a:path w="311184" h="352262">
                    <a:moveTo>
                      <a:pt x="0" y="352263"/>
                    </a:moveTo>
                    <a:lnTo>
                      <a:pt x="0" y="24896"/>
                    </a:lnTo>
                    <a:cubicBezTo>
                      <a:pt x="0" y="18293"/>
                      <a:pt x="2623" y="11961"/>
                      <a:pt x="7292" y="7292"/>
                    </a:cubicBezTo>
                    <a:cubicBezTo>
                      <a:pt x="11960" y="2623"/>
                      <a:pt x="18293" y="0"/>
                      <a:pt x="24896" y="1"/>
                    </a:cubicBezTo>
                    <a:lnTo>
                      <a:pt x="286289" y="1"/>
                    </a:lnTo>
                    <a:cubicBezTo>
                      <a:pt x="300039" y="1"/>
                      <a:pt x="311184" y="11147"/>
                      <a:pt x="311184" y="24896"/>
                    </a:cubicBezTo>
                    <a:lnTo>
                      <a:pt x="311184" y="352263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96" name="Freeform 96"/>
              <p:cNvSpPr/>
              <p:nvPr/>
            </p:nvSpPr>
            <p:spPr>
              <a:xfrm>
                <a:off x="22029122" y="7455588"/>
                <a:ext cx="311183" cy="182309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182309">
                    <a:moveTo>
                      <a:pt x="0" y="182309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182309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97" name="Freeform 97"/>
              <p:cNvSpPr/>
              <p:nvPr/>
            </p:nvSpPr>
            <p:spPr>
              <a:xfrm>
                <a:off x="2019497" y="6647960"/>
                <a:ext cx="311183" cy="989936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989936">
                    <a:moveTo>
                      <a:pt x="0" y="989937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989937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id="98" name="Freeform 98"/>
              <p:cNvSpPr/>
              <p:nvPr/>
            </p:nvSpPr>
            <p:spPr>
              <a:xfrm>
                <a:off x="4562773" y="4445521"/>
                <a:ext cx="311183" cy="3192376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3192376">
                    <a:moveTo>
                      <a:pt x="0" y="3192376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3192376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id="99" name="Freeform 99"/>
              <p:cNvSpPr/>
              <p:nvPr/>
            </p:nvSpPr>
            <p:spPr>
              <a:xfrm>
                <a:off x="7106049" y="3864792"/>
                <a:ext cx="311183" cy="3773105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3773105">
                    <a:moveTo>
                      <a:pt x="0" y="3773105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5"/>
                      <a:pt x="311183" y="24894"/>
                    </a:cubicBezTo>
                    <a:lnTo>
                      <a:pt x="311183" y="3773105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id="100" name="Freeform 100"/>
              <p:cNvSpPr/>
              <p:nvPr/>
            </p:nvSpPr>
            <p:spPr>
              <a:xfrm>
                <a:off x="9649325" y="2793683"/>
                <a:ext cx="311183" cy="4844213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4844213">
                    <a:moveTo>
                      <a:pt x="0" y="4844214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844214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id="101" name="Freeform 101"/>
              <p:cNvSpPr/>
              <p:nvPr/>
            </p:nvSpPr>
            <p:spPr>
              <a:xfrm>
                <a:off x="12192601" y="5040070"/>
                <a:ext cx="311183" cy="2597826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2597826">
                    <a:moveTo>
                      <a:pt x="0" y="2597827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4" y="0"/>
                    </a:cubicBezTo>
                    <a:lnTo>
                      <a:pt x="286288" y="0"/>
                    </a:lnTo>
                    <a:cubicBezTo>
                      <a:pt x="300036" y="0"/>
                      <a:pt x="311182" y="11146"/>
                      <a:pt x="311182" y="24895"/>
                    </a:cubicBezTo>
                    <a:lnTo>
                      <a:pt x="311182" y="2597827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id="102" name="Freeform 102"/>
              <p:cNvSpPr/>
              <p:nvPr/>
            </p:nvSpPr>
            <p:spPr>
              <a:xfrm>
                <a:off x="14735877" y="1799815"/>
                <a:ext cx="311183" cy="5838082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5838082">
                    <a:moveTo>
                      <a:pt x="0" y="5838082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5838082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id="103" name="Freeform 103"/>
              <p:cNvSpPr/>
              <p:nvPr/>
            </p:nvSpPr>
            <p:spPr>
              <a:xfrm>
                <a:off x="17279153" y="347743"/>
                <a:ext cx="311183" cy="7290154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7290154">
                    <a:moveTo>
                      <a:pt x="0" y="7290154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7290154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id="104" name="Freeform 104"/>
              <p:cNvSpPr/>
              <p:nvPr/>
            </p:nvSpPr>
            <p:spPr>
              <a:xfrm>
                <a:off x="19822429" y="347743"/>
                <a:ext cx="311183" cy="7290154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7290154">
                    <a:moveTo>
                      <a:pt x="0" y="7290154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7290154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id="105" name="Freeform 105"/>
              <p:cNvSpPr/>
              <p:nvPr/>
            </p:nvSpPr>
            <p:spPr>
              <a:xfrm>
                <a:off x="22365705" y="5441609"/>
                <a:ext cx="311183" cy="2196288"/>
              </a:xfrm>
              <a:custGeom>
                <a:avLst/>
                <a:gdLst/>
                <a:ahLst/>
                <a:cxnLst/>
                <a:rect l="l" t="t" r="r" b="b"/>
                <a:pathLst>
                  <a:path w="311183" h="2196288">
                    <a:moveTo>
                      <a:pt x="0" y="2196288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2196288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</p:grpSp>
      </p:grpSp>
      <p:sp>
        <p:nvSpPr>
          <p:cNvPr id="106" name="TextBox 106"/>
          <p:cNvSpPr txBox="1"/>
          <p:nvPr/>
        </p:nvSpPr>
        <p:spPr>
          <a:xfrm>
            <a:off x="1490566" y="672648"/>
            <a:ext cx="14496396" cy="83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ACTIVITY TYPE DISTRIBUTION BY USERS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0222238" y="-10014861"/>
            <a:ext cx="34711038" cy="3471103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65389" y="3276084"/>
            <a:ext cx="16667779" cy="6535289"/>
            <a:chOff x="0" y="0"/>
            <a:chExt cx="22223706" cy="8713718"/>
          </a:xfrm>
        </p:grpSpPr>
        <p:sp>
          <p:nvSpPr>
            <p:cNvPr id="5" name="TextBox 5"/>
            <p:cNvSpPr txBox="1"/>
            <p:nvPr/>
          </p:nvSpPr>
          <p:spPr>
            <a:xfrm>
              <a:off x="10373113" y="-38100"/>
              <a:ext cx="1027072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Motion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147076" y="-38100"/>
              <a:ext cx="788612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Static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10074357" y="117137"/>
              <a:ext cx="1923342" cy="149378"/>
              <a:chOff x="9018707" y="-576706"/>
              <a:chExt cx="1962249" cy="152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9018707" y="-57670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0828556" y="-57670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B3DFFE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224102" y="8291966"/>
              <a:ext cx="177970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86126" y="8291966"/>
              <a:ext cx="161924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F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919996" y="8291966"/>
              <a:ext cx="202186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B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274920" y="8291966"/>
              <a:ext cx="200338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C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632325" y="8291966"/>
              <a:ext cx="193530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969258" y="8291966"/>
              <a:ext cx="227666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D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6321119" y="8291966"/>
              <a:ext cx="231945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H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74487" y="8291966"/>
              <a:ext cx="233209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04442" y="8291966"/>
              <a:ext cx="81302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I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234474" y="682408"/>
              <a:ext cx="20989232" cy="7486451"/>
              <a:chOff x="0" y="0"/>
              <a:chExt cx="21413828" cy="763789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6350"/>
                <a:ext cx="2141382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13828" h="12700">
                    <a:moveTo>
                      <a:pt x="0" y="0"/>
                    </a:moveTo>
                    <a:lnTo>
                      <a:pt x="21413828" y="0"/>
                    </a:lnTo>
                    <a:lnTo>
                      <a:pt x="214138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2539616"/>
                <a:ext cx="2141382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13828" h="12700">
                    <a:moveTo>
                      <a:pt x="0" y="0"/>
                    </a:moveTo>
                    <a:lnTo>
                      <a:pt x="21413828" y="0"/>
                    </a:lnTo>
                    <a:lnTo>
                      <a:pt x="214138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5085581"/>
                <a:ext cx="2141382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13828" h="12700">
                    <a:moveTo>
                      <a:pt x="0" y="0"/>
                    </a:moveTo>
                    <a:lnTo>
                      <a:pt x="21413828" y="0"/>
                    </a:lnTo>
                    <a:lnTo>
                      <a:pt x="214138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7631547"/>
                <a:ext cx="2141382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13828" h="12700">
                    <a:moveTo>
                      <a:pt x="0" y="0"/>
                    </a:moveTo>
                    <a:lnTo>
                      <a:pt x="21413828" y="0"/>
                    </a:lnTo>
                    <a:lnTo>
                      <a:pt x="214138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0" y="452482"/>
              <a:ext cx="1073267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75,000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2947966"/>
              <a:ext cx="1073267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50,000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5443450"/>
              <a:ext cx="1073267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25,000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05339" y="7938934"/>
              <a:ext cx="267928" cy="42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1234474" y="1070870"/>
              <a:ext cx="20989232" cy="7097990"/>
              <a:chOff x="0" y="396320"/>
              <a:chExt cx="21413828" cy="724157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396320"/>
                <a:ext cx="1087733" cy="7241577"/>
              </a:xfrm>
              <a:custGeom>
                <a:avLst/>
                <a:gdLst/>
                <a:ahLst/>
                <a:cxnLst/>
                <a:rect l="l" t="t" r="r" b="b"/>
                <a:pathLst>
                  <a:path w="1087733" h="7241577">
                    <a:moveTo>
                      <a:pt x="0" y="7241577"/>
                    </a:moveTo>
                    <a:lnTo>
                      <a:pt x="0" y="87019"/>
                    </a:lnTo>
                    <a:cubicBezTo>
                      <a:pt x="0" y="38959"/>
                      <a:pt x="38960" y="0"/>
                      <a:pt x="87019" y="0"/>
                    </a:cubicBezTo>
                    <a:lnTo>
                      <a:pt x="1000714" y="0"/>
                    </a:lnTo>
                    <a:cubicBezTo>
                      <a:pt x="1048773" y="0"/>
                      <a:pt x="1087733" y="38959"/>
                      <a:pt x="1087733" y="87019"/>
                    </a:cubicBezTo>
                    <a:lnTo>
                      <a:pt x="1087733" y="7241577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2401620" y="509972"/>
                <a:ext cx="1087733" cy="7127925"/>
              </a:xfrm>
              <a:custGeom>
                <a:avLst/>
                <a:gdLst/>
                <a:ahLst/>
                <a:cxnLst/>
                <a:rect l="l" t="t" r="r" b="b"/>
                <a:pathLst>
                  <a:path w="1087733" h="7127925">
                    <a:moveTo>
                      <a:pt x="0" y="7127925"/>
                    </a:moveTo>
                    <a:lnTo>
                      <a:pt x="0" y="87018"/>
                    </a:lnTo>
                    <a:cubicBezTo>
                      <a:pt x="0" y="63940"/>
                      <a:pt x="9168" y="41806"/>
                      <a:pt x="25487" y="25487"/>
                    </a:cubicBezTo>
                    <a:cubicBezTo>
                      <a:pt x="41807" y="9168"/>
                      <a:pt x="63940" y="0"/>
                      <a:pt x="87019" y="0"/>
                    </a:cubicBezTo>
                    <a:lnTo>
                      <a:pt x="1000715" y="0"/>
                    </a:lnTo>
                    <a:cubicBezTo>
                      <a:pt x="1023793" y="0"/>
                      <a:pt x="1045927" y="9168"/>
                      <a:pt x="1062246" y="25487"/>
                    </a:cubicBezTo>
                    <a:cubicBezTo>
                      <a:pt x="1078565" y="41806"/>
                      <a:pt x="1087733" y="63940"/>
                      <a:pt x="1087733" y="87018"/>
                    </a:cubicBezTo>
                    <a:lnTo>
                      <a:pt x="1087733" y="7127925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4803241" y="1513897"/>
                <a:ext cx="1087733" cy="6124000"/>
              </a:xfrm>
              <a:custGeom>
                <a:avLst/>
                <a:gdLst/>
                <a:ahLst/>
                <a:cxnLst/>
                <a:rect l="l" t="t" r="r" b="b"/>
                <a:pathLst>
                  <a:path w="1087733" h="6124000">
                    <a:moveTo>
                      <a:pt x="0" y="6124000"/>
                    </a:moveTo>
                    <a:lnTo>
                      <a:pt x="0" y="87019"/>
                    </a:lnTo>
                    <a:cubicBezTo>
                      <a:pt x="0" y="63940"/>
                      <a:pt x="9168" y="41806"/>
                      <a:pt x="25487" y="25487"/>
                    </a:cubicBezTo>
                    <a:cubicBezTo>
                      <a:pt x="41806" y="9168"/>
                      <a:pt x="63939" y="0"/>
                      <a:pt x="87018" y="0"/>
                    </a:cubicBezTo>
                    <a:lnTo>
                      <a:pt x="1000714" y="0"/>
                    </a:lnTo>
                    <a:cubicBezTo>
                      <a:pt x="1023792" y="0"/>
                      <a:pt x="1045926" y="9168"/>
                      <a:pt x="1062245" y="25487"/>
                    </a:cubicBezTo>
                    <a:cubicBezTo>
                      <a:pt x="1078564" y="41806"/>
                      <a:pt x="1087732" y="63940"/>
                      <a:pt x="1087732" y="87019"/>
                    </a:cubicBezTo>
                    <a:lnTo>
                      <a:pt x="1087732" y="6124000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7204861" y="1335374"/>
                <a:ext cx="1087733" cy="6302523"/>
              </a:xfrm>
              <a:custGeom>
                <a:avLst/>
                <a:gdLst/>
                <a:ahLst/>
                <a:cxnLst/>
                <a:rect l="l" t="t" r="r" b="b"/>
                <a:pathLst>
                  <a:path w="1087733" h="6302523">
                    <a:moveTo>
                      <a:pt x="0" y="6302523"/>
                    </a:moveTo>
                    <a:lnTo>
                      <a:pt x="0" y="87018"/>
                    </a:lnTo>
                    <a:cubicBezTo>
                      <a:pt x="0" y="63940"/>
                      <a:pt x="9168" y="41806"/>
                      <a:pt x="25487" y="25487"/>
                    </a:cubicBezTo>
                    <a:cubicBezTo>
                      <a:pt x="41807" y="9168"/>
                      <a:pt x="63940" y="0"/>
                      <a:pt x="87019" y="0"/>
                    </a:cubicBezTo>
                    <a:lnTo>
                      <a:pt x="1000714" y="0"/>
                    </a:lnTo>
                    <a:cubicBezTo>
                      <a:pt x="1023793" y="0"/>
                      <a:pt x="1045926" y="9168"/>
                      <a:pt x="1062246" y="25487"/>
                    </a:cubicBezTo>
                    <a:cubicBezTo>
                      <a:pt x="1078565" y="41806"/>
                      <a:pt x="1087733" y="63940"/>
                      <a:pt x="1087733" y="87018"/>
                    </a:cubicBezTo>
                    <a:lnTo>
                      <a:pt x="1087733" y="6302523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9606481" y="1925427"/>
                <a:ext cx="1087733" cy="5712470"/>
              </a:xfrm>
              <a:custGeom>
                <a:avLst/>
                <a:gdLst/>
                <a:ahLst/>
                <a:cxnLst/>
                <a:rect l="l" t="t" r="r" b="b"/>
                <a:pathLst>
                  <a:path w="1087733" h="5712470">
                    <a:moveTo>
                      <a:pt x="0" y="5712470"/>
                    </a:moveTo>
                    <a:lnTo>
                      <a:pt x="0" y="87018"/>
                    </a:lnTo>
                    <a:cubicBezTo>
                      <a:pt x="0" y="38959"/>
                      <a:pt x="38960" y="0"/>
                      <a:pt x="87019" y="0"/>
                    </a:cubicBezTo>
                    <a:lnTo>
                      <a:pt x="1000714" y="0"/>
                    </a:lnTo>
                    <a:cubicBezTo>
                      <a:pt x="1048773" y="0"/>
                      <a:pt x="1087733" y="38959"/>
                      <a:pt x="1087733" y="87018"/>
                    </a:cubicBezTo>
                    <a:lnTo>
                      <a:pt x="1087733" y="5712470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12008101" y="2054660"/>
                <a:ext cx="1087734" cy="5583237"/>
              </a:xfrm>
              <a:custGeom>
                <a:avLst/>
                <a:gdLst/>
                <a:ahLst/>
                <a:cxnLst/>
                <a:rect l="l" t="t" r="r" b="b"/>
                <a:pathLst>
                  <a:path w="1087734" h="5583237">
                    <a:moveTo>
                      <a:pt x="0" y="5583237"/>
                    </a:moveTo>
                    <a:lnTo>
                      <a:pt x="0" y="87019"/>
                    </a:lnTo>
                    <a:cubicBezTo>
                      <a:pt x="0" y="38959"/>
                      <a:pt x="38960" y="0"/>
                      <a:pt x="87019" y="0"/>
                    </a:cubicBezTo>
                    <a:lnTo>
                      <a:pt x="1000714" y="0"/>
                    </a:lnTo>
                    <a:cubicBezTo>
                      <a:pt x="1023793" y="0"/>
                      <a:pt x="1045927" y="9168"/>
                      <a:pt x="1062247" y="25487"/>
                    </a:cubicBezTo>
                    <a:cubicBezTo>
                      <a:pt x="1078565" y="41806"/>
                      <a:pt x="1087734" y="63940"/>
                      <a:pt x="1087734" y="87019"/>
                    </a:cubicBezTo>
                    <a:lnTo>
                      <a:pt x="1087734" y="5583237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14409722" y="5333151"/>
                <a:ext cx="1087732" cy="2304746"/>
              </a:xfrm>
              <a:custGeom>
                <a:avLst/>
                <a:gdLst/>
                <a:ahLst/>
                <a:cxnLst/>
                <a:rect l="l" t="t" r="r" b="b"/>
                <a:pathLst>
                  <a:path w="1087732" h="2304746">
                    <a:moveTo>
                      <a:pt x="0" y="2304746"/>
                    </a:moveTo>
                    <a:lnTo>
                      <a:pt x="0" y="87018"/>
                    </a:lnTo>
                    <a:cubicBezTo>
                      <a:pt x="0" y="38959"/>
                      <a:pt x="38959" y="0"/>
                      <a:pt x="87018" y="0"/>
                    </a:cubicBezTo>
                    <a:lnTo>
                      <a:pt x="1000714" y="0"/>
                    </a:lnTo>
                    <a:cubicBezTo>
                      <a:pt x="1048773" y="0"/>
                      <a:pt x="1087732" y="38959"/>
                      <a:pt x="1087732" y="87018"/>
                    </a:cubicBezTo>
                    <a:lnTo>
                      <a:pt x="1087732" y="2304746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6811341" y="5948561"/>
                <a:ext cx="1087734" cy="1689336"/>
              </a:xfrm>
              <a:custGeom>
                <a:avLst/>
                <a:gdLst/>
                <a:ahLst/>
                <a:cxnLst/>
                <a:rect l="l" t="t" r="r" b="b"/>
                <a:pathLst>
                  <a:path w="1087734" h="1689336">
                    <a:moveTo>
                      <a:pt x="0" y="1689336"/>
                    </a:moveTo>
                    <a:lnTo>
                      <a:pt x="0" y="87019"/>
                    </a:lnTo>
                    <a:cubicBezTo>
                      <a:pt x="0" y="63940"/>
                      <a:pt x="9169" y="41806"/>
                      <a:pt x="25487" y="25487"/>
                    </a:cubicBezTo>
                    <a:cubicBezTo>
                      <a:pt x="41807" y="9168"/>
                      <a:pt x="63941" y="0"/>
                      <a:pt x="87020" y="0"/>
                    </a:cubicBezTo>
                    <a:lnTo>
                      <a:pt x="1000716" y="0"/>
                    </a:lnTo>
                    <a:cubicBezTo>
                      <a:pt x="1048775" y="1"/>
                      <a:pt x="1087734" y="38960"/>
                      <a:pt x="1087734" y="87019"/>
                    </a:cubicBezTo>
                    <a:lnTo>
                      <a:pt x="1087734" y="1689336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19212962" y="6553687"/>
                <a:ext cx="1087734" cy="1084210"/>
              </a:xfrm>
              <a:custGeom>
                <a:avLst/>
                <a:gdLst/>
                <a:ahLst/>
                <a:cxnLst/>
                <a:rect l="l" t="t" r="r" b="b"/>
                <a:pathLst>
                  <a:path w="1087734" h="1084210">
                    <a:moveTo>
                      <a:pt x="0" y="1084210"/>
                    </a:moveTo>
                    <a:lnTo>
                      <a:pt x="0" y="87019"/>
                    </a:lnTo>
                    <a:cubicBezTo>
                      <a:pt x="0" y="63939"/>
                      <a:pt x="9169" y="41806"/>
                      <a:pt x="25487" y="25487"/>
                    </a:cubicBezTo>
                    <a:cubicBezTo>
                      <a:pt x="41807" y="9167"/>
                      <a:pt x="63940" y="0"/>
                      <a:pt x="87020" y="0"/>
                    </a:cubicBezTo>
                    <a:lnTo>
                      <a:pt x="1000714" y="0"/>
                    </a:lnTo>
                    <a:cubicBezTo>
                      <a:pt x="1023793" y="0"/>
                      <a:pt x="1045927" y="9167"/>
                      <a:pt x="1062247" y="25487"/>
                    </a:cubicBezTo>
                    <a:cubicBezTo>
                      <a:pt x="1078565" y="41806"/>
                      <a:pt x="1087734" y="63939"/>
                      <a:pt x="1087734" y="87019"/>
                    </a:cubicBezTo>
                    <a:lnTo>
                      <a:pt x="1087734" y="1084210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113133" y="2201771"/>
                <a:ext cx="1087733" cy="5436126"/>
              </a:xfrm>
              <a:custGeom>
                <a:avLst/>
                <a:gdLst/>
                <a:ahLst/>
                <a:cxnLst/>
                <a:rect l="l" t="t" r="r" b="b"/>
                <a:pathLst>
                  <a:path w="1087733" h="5436126">
                    <a:moveTo>
                      <a:pt x="0" y="5436126"/>
                    </a:moveTo>
                    <a:lnTo>
                      <a:pt x="0" y="87018"/>
                    </a:lnTo>
                    <a:cubicBezTo>
                      <a:pt x="0" y="38959"/>
                      <a:pt x="38959" y="0"/>
                      <a:pt x="87018" y="0"/>
                    </a:cubicBezTo>
                    <a:lnTo>
                      <a:pt x="1000714" y="0"/>
                    </a:lnTo>
                    <a:cubicBezTo>
                      <a:pt x="1048773" y="0"/>
                      <a:pt x="1087733" y="38959"/>
                      <a:pt x="1087733" y="87018"/>
                    </a:cubicBezTo>
                    <a:lnTo>
                      <a:pt x="1087733" y="5436126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3514753" y="2829886"/>
                <a:ext cx="1087733" cy="4808011"/>
              </a:xfrm>
              <a:custGeom>
                <a:avLst/>
                <a:gdLst/>
                <a:ahLst/>
                <a:cxnLst/>
                <a:rect l="l" t="t" r="r" b="b"/>
                <a:pathLst>
                  <a:path w="1087733" h="4808011">
                    <a:moveTo>
                      <a:pt x="0" y="4808011"/>
                    </a:moveTo>
                    <a:lnTo>
                      <a:pt x="0" y="87018"/>
                    </a:lnTo>
                    <a:cubicBezTo>
                      <a:pt x="0" y="38959"/>
                      <a:pt x="38960" y="0"/>
                      <a:pt x="87019" y="0"/>
                    </a:cubicBezTo>
                    <a:lnTo>
                      <a:pt x="1000714" y="0"/>
                    </a:lnTo>
                    <a:cubicBezTo>
                      <a:pt x="1048773" y="0"/>
                      <a:pt x="1087733" y="38959"/>
                      <a:pt x="1087733" y="87018"/>
                    </a:cubicBezTo>
                    <a:lnTo>
                      <a:pt x="1087733" y="4808011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5916373" y="3027974"/>
                <a:ext cx="1087733" cy="4609922"/>
              </a:xfrm>
              <a:custGeom>
                <a:avLst/>
                <a:gdLst/>
                <a:ahLst/>
                <a:cxnLst/>
                <a:rect l="l" t="t" r="r" b="b"/>
                <a:pathLst>
                  <a:path w="1087733" h="4609922">
                    <a:moveTo>
                      <a:pt x="0" y="4609923"/>
                    </a:moveTo>
                    <a:lnTo>
                      <a:pt x="0" y="87019"/>
                    </a:lnTo>
                    <a:cubicBezTo>
                      <a:pt x="0" y="38960"/>
                      <a:pt x="38960" y="0"/>
                      <a:pt x="87019" y="0"/>
                    </a:cubicBezTo>
                    <a:lnTo>
                      <a:pt x="1000715" y="0"/>
                    </a:lnTo>
                    <a:cubicBezTo>
                      <a:pt x="1048774" y="0"/>
                      <a:pt x="1087734" y="38960"/>
                      <a:pt x="1087734" y="87019"/>
                    </a:cubicBezTo>
                    <a:lnTo>
                      <a:pt x="1087734" y="4609923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8317994" y="3411307"/>
                <a:ext cx="1087733" cy="4226590"/>
              </a:xfrm>
              <a:custGeom>
                <a:avLst/>
                <a:gdLst/>
                <a:ahLst/>
                <a:cxnLst/>
                <a:rect l="l" t="t" r="r" b="b"/>
                <a:pathLst>
                  <a:path w="1087733" h="4226590">
                    <a:moveTo>
                      <a:pt x="0" y="4226590"/>
                    </a:moveTo>
                    <a:lnTo>
                      <a:pt x="0" y="87019"/>
                    </a:lnTo>
                    <a:cubicBezTo>
                      <a:pt x="0" y="63940"/>
                      <a:pt x="9167" y="41806"/>
                      <a:pt x="25487" y="25487"/>
                    </a:cubicBezTo>
                    <a:cubicBezTo>
                      <a:pt x="41806" y="9168"/>
                      <a:pt x="63940" y="0"/>
                      <a:pt x="87019" y="0"/>
                    </a:cubicBezTo>
                    <a:lnTo>
                      <a:pt x="1000714" y="0"/>
                    </a:lnTo>
                    <a:cubicBezTo>
                      <a:pt x="1023792" y="0"/>
                      <a:pt x="1045927" y="9168"/>
                      <a:pt x="1062246" y="25487"/>
                    </a:cubicBezTo>
                    <a:cubicBezTo>
                      <a:pt x="1078565" y="41806"/>
                      <a:pt x="1087733" y="63940"/>
                      <a:pt x="1087733" y="87019"/>
                    </a:cubicBezTo>
                    <a:lnTo>
                      <a:pt x="1087733" y="4226590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0719614" y="3229290"/>
                <a:ext cx="1087733" cy="4408606"/>
              </a:xfrm>
              <a:custGeom>
                <a:avLst/>
                <a:gdLst/>
                <a:ahLst/>
                <a:cxnLst/>
                <a:rect l="l" t="t" r="r" b="b"/>
                <a:pathLst>
                  <a:path w="1087733" h="4408606">
                    <a:moveTo>
                      <a:pt x="0" y="4408607"/>
                    </a:moveTo>
                    <a:lnTo>
                      <a:pt x="0" y="87019"/>
                    </a:lnTo>
                    <a:cubicBezTo>
                      <a:pt x="0" y="38960"/>
                      <a:pt x="38960" y="0"/>
                      <a:pt x="87019" y="0"/>
                    </a:cubicBezTo>
                    <a:lnTo>
                      <a:pt x="1000714" y="0"/>
                    </a:lnTo>
                    <a:cubicBezTo>
                      <a:pt x="1048773" y="0"/>
                      <a:pt x="1087733" y="38960"/>
                      <a:pt x="1087733" y="87019"/>
                    </a:cubicBezTo>
                    <a:lnTo>
                      <a:pt x="1087733" y="4408607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13121235" y="3955297"/>
                <a:ext cx="1087732" cy="3682599"/>
              </a:xfrm>
              <a:custGeom>
                <a:avLst/>
                <a:gdLst/>
                <a:ahLst/>
                <a:cxnLst/>
                <a:rect l="l" t="t" r="r" b="b"/>
                <a:pathLst>
                  <a:path w="1087732" h="3682599">
                    <a:moveTo>
                      <a:pt x="0" y="3682600"/>
                    </a:moveTo>
                    <a:lnTo>
                      <a:pt x="0" y="87019"/>
                    </a:lnTo>
                    <a:cubicBezTo>
                      <a:pt x="0" y="38960"/>
                      <a:pt x="38959" y="1"/>
                      <a:pt x="87018" y="0"/>
                    </a:cubicBezTo>
                    <a:lnTo>
                      <a:pt x="1000714" y="0"/>
                    </a:lnTo>
                    <a:cubicBezTo>
                      <a:pt x="1048773" y="1"/>
                      <a:pt x="1087732" y="38960"/>
                      <a:pt x="1087732" y="87019"/>
                    </a:cubicBezTo>
                    <a:lnTo>
                      <a:pt x="1087732" y="3682600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5522854" y="7185607"/>
                <a:ext cx="1087734" cy="452289"/>
              </a:xfrm>
              <a:custGeom>
                <a:avLst/>
                <a:gdLst/>
                <a:ahLst/>
                <a:cxnLst/>
                <a:rect l="l" t="t" r="r" b="b"/>
                <a:pathLst>
                  <a:path w="1087734" h="452289">
                    <a:moveTo>
                      <a:pt x="0" y="452290"/>
                    </a:moveTo>
                    <a:lnTo>
                      <a:pt x="0" y="87019"/>
                    </a:lnTo>
                    <a:cubicBezTo>
                      <a:pt x="0" y="63940"/>
                      <a:pt x="9168" y="41806"/>
                      <a:pt x="25487" y="25487"/>
                    </a:cubicBezTo>
                    <a:cubicBezTo>
                      <a:pt x="41807" y="9168"/>
                      <a:pt x="63940" y="0"/>
                      <a:pt x="87020" y="0"/>
                    </a:cubicBezTo>
                    <a:lnTo>
                      <a:pt x="1000714" y="0"/>
                    </a:lnTo>
                    <a:cubicBezTo>
                      <a:pt x="1023793" y="0"/>
                      <a:pt x="1045927" y="9168"/>
                      <a:pt x="1062247" y="25487"/>
                    </a:cubicBezTo>
                    <a:cubicBezTo>
                      <a:pt x="1078565" y="41806"/>
                      <a:pt x="1087734" y="63940"/>
                      <a:pt x="1087734" y="87019"/>
                    </a:cubicBezTo>
                    <a:lnTo>
                      <a:pt x="1087734" y="452290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924475" y="6632535"/>
                <a:ext cx="1087732" cy="1005362"/>
              </a:xfrm>
              <a:custGeom>
                <a:avLst/>
                <a:gdLst/>
                <a:ahLst/>
                <a:cxnLst/>
                <a:rect l="l" t="t" r="r" b="b"/>
                <a:pathLst>
                  <a:path w="1087732" h="1005362">
                    <a:moveTo>
                      <a:pt x="0" y="1005362"/>
                    </a:moveTo>
                    <a:lnTo>
                      <a:pt x="0" y="87018"/>
                    </a:lnTo>
                    <a:cubicBezTo>
                      <a:pt x="0" y="38959"/>
                      <a:pt x="38959" y="0"/>
                      <a:pt x="87018" y="0"/>
                    </a:cubicBezTo>
                    <a:lnTo>
                      <a:pt x="1000714" y="0"/>
                    </a:lnTo>
                    <a:cubicBezTo>
                      <a:pt x="1048773" y="0"/>
                      <a:pt x="1087732" y="38959"/>
                      <a:pt x="1087732" y="87018"/>
                    </a:cubicBezTo>
                    <a:lnTo>
                      <a:pt x="1087732" y="1005362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0326096" y="7182250"/>
                <a:ext cx="1087732" cy="455647"/>
              </a:xfrm>
              <a:custGeom>
                <a:avLst/>
                <a:gdLst/>
                <a:ahLst/>
                <a:cxnLst/>
                <a:rect l="l" t="t" r="r" b="b"/>
                <a:pathLst>
                  <a:path w="1087732" h="455647">
                    <a:moveTo>
                      <a:pt x="0" y="455647"/>
                    </a:moveTo>
                    <a:lnTo>
                      <a:pt x="0" y="87018"/>
                    </a:lnTo>
                    <a:cubicBezTo>
                      <a:pt x="0" y="38960"/>
                      <a:pt x="38959" y="0"/>
                      <a:pt x="87018" y="0"/>
                    </a:cubicBezTo>
                    <a:lnTo>
                      <a:pt x="1000714" y="0"/>
                    </a:lnTo>
                    <a:cubicBezTo>
                      <a:pt x="1048773" y="0"/>
                      <a:pt x="1087732" y="38960"/>
                      <a:pt x="1087732" y="87018"/>
                    </a:cubicBezTo>
                    <a:lnTo>
                      <a:pt x="1087732" y="455647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</p:grpSp>
      </p:grpSp>
      <p:sp>
        <p:nvSpPr>
          <p:cNvPr id="47" name="TextBox 47"/>
          <p:cNvSpPr txBox="1"/>
          <p:nvPr/>
        </p:nvSpPr>
        <p:spPr>
          <a:xfrm>
            <a:off x="4231016" y="800215"/>
            <a:ext cx="9825969" cy="162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USERS BY ACTIVITY CATEGORY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069838" y="-13228314"/>
            <a:ext cx="34711038" cy="34711038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845550" y="153535"/>
            <a:ext cx="10283354" cy="10045338"/>
            <a:chOff x="0" y="0"/>
            <a:chExt cx="4828540" cy="4716780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40392" t="-16228" r="-52609" b="-1069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37525" y="6050646"/>
            <a:ext cx="13182071" cy="320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343" spc="-158">
                <a:solidFill>
                  <a:srgbClr val="FFFFFF"/>
                </a:solidFill>
                <a:latin typeface="Barlow Medium"/>
              </a:rPr>
              <a:t>HORIZONTAL </a:t>
            </a:r>
          </a:p>
          <a:p>
            <a:pPr>
              <a:lnSpc>
                <a:spcPts val="6279"/>
              </a:lnSpc>
            </a:pPr>
            <a:r>
              <a:rPr lang="en-US" sz="6343" spc="-158">
                <a:solidFill>
                  <a:srgbClr val="FFFFFF"/>
                </a:solidFill>
                <a:latin typeface="Barlow Medium"/>
              </a:rPr>
              <a:t>PLANE</a:t>
            </a:r>
          </a:p>
          <a:p>
            <a:pPr>
              <a:lnSpc>
                <a:spcPts val="6279"/>
              </a:lnSpc>
            </a:pPr>
            <a:r>
              <a:rPr lang="en-US" sz="6343" spc="-158">
                <a:solidFill>
                  <a:srgbClr val="FFFFFF"/>
                </a:solidFill>
                <a:latin typeface="Barlow Medium"/>
              </a:rPr>
              <a:t>ACTIVITY </a:t>
            </a:r>
          </a:p>
          <a:p>
            <a:pPr marL="0" lvl="0" indent="0">
              <a:lnSpc>
                <a:spcPts val="6279"/>
              </a:lnSpc>
              <a:spcBef>
                <a:spcPct val="0"/>
              </a:spcBef>
            </a:pPr>
            <a:r>
              <a:rPr lang="en-US" sz="6343" spc="-158">
                <a:solidFill>
                  <a:srgbClr val="FFFFFF"/>
                </a:solidFill>
                <a:latin typeface="Barlow Medium"/>
              </a:rPr>
              <a:t>DISTRIBUTION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222238" y="-13380714"/>
            <a:ext cx="34711038" cy="347110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789370" y="-12923237"/>
            <a:ext cx="34711038" cy="3471103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55079" y="5263265"/>
            <a:ext cx="3525022" cy="2030323"/>
            <a:chOff x="0" y="0"/>
            <a:chExt cx="928401" cy="5347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FF9CC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3736077" y="6676419"/>
            <a:ext cx="644024" cy="617168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736077" y="4646096"/>
            <a:ext cx="3525022" cy="2030323"/>
            <a:chOff x="0" y="0"/>
            <a:chExt cx="928401" cy="5347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FF8F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68809" y="4028928"/>
            <a:ext cx="3525022" cy="2030323"/>
            <a:chOff x="0" y="0"/>
            <a:chExt cx="928401" cy="5347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FF6DB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75674" y="3417120"/>
            <a:ext cx="3525022" cy="2030323"/>
            <a:chOff x="0" y="0"/>
            <a:chExt cx="928401" cy="5347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FD52A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9566149" y="5442083"/>
            <a:ext cx="618157" cy="617168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2E8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6652467" y="6059251"/>
            <a:ext cx="618157" cy="617168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476813" y="1751494"/>
            <a:ext cx="4525941" cy="4020616"/>
            <a:chOff x="0" y="0"/>
            <a:chExt cx="977479" cy="86834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7479" cy="868343"/>
            </a:xfrm>
            <a:custGeom>
              <a:avLst/>
              <a:gdLst/>
              <a:ahLst/>
              <a:cxnLst/>
              <a:rect l="l" t="t" r="r" b="b"/>
              <a:pathLst>
                <a:path w="977479" h="868343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F8288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2467288" y="4824915"/>
            <a:ext cx="618157" cy="617168"/>
            <a:chOff x="0" y="0"/>
            <a:chExt cx="6350000" cy="63398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AFD4">
                <a:alpha val="49804"/>
              </a:srgbClr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855079" y="7902741"/>
            <a:ext cx="2944123" cy="872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524" lvl="1" indent="-270262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HK Grotesk Medium Bold"/>
              </a:rPr>
              <a:t> Model type</a:t>
            </a:r>
          </a:p>
          <a:p>
            <a:pPr marL="540524" lvl="1" indent="-270262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HK Grotesk Medium Bold"/>
              </a:rPr>
              <a:t>Time of the day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50138" y="1165974"/>
            <a:ext cx="11187724" cy="81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76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Open Sauce SemiBold Bold"/>
              </a:rPr>
              <a:t>Methods Implemented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5811" y="5885841"/>
            <a:ext cx="300343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HK Grotesk Medium Bold"/>
              </a:rPr>
              <a:t>Sampling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36077" y="5301890"/>
            <a:ext cx="300343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HK Grotesk Medium Bold"/>
              </a:rPr>
              <a:t>String indexing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39512" y="4715893"/>
            <a:ext cx="300343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HK Grotesk Medium Bold"/>
              </a:rPr>
              <a:t>Standardisation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75674" y="3772726"/>
            <a:ext cx="3003435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HK Grotesk Medium Bold"/>
              </a:rPr>
              <a:t>Feature Selection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76367" y="3454778"/>
            <a:ext cx="300343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HK Grotesk Medium Bold"/>
              </a:rPr>
              <a:t>Modelling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36077" y="7445987"/>
            <a:ext cx="3003435" cy="178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413" lvl="1" indent="-275706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String indexing</a:t>
            </a:r>
          </a:p>
          <a:p>
            <a:pPr marL="551413" lvl="1" indent="-275706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Binned activities</a:t>
            </a:r>
          </a:p>
          <a:p>
            <a:pPr marL="551413" lvl="1" indent="-275706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Models</a:t>
            </a:r>
          </a:p>
          <a:p>
            <a:pPr marL="551413" lvl="1" indent="-275706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Time of day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668809" y="6828819"/>
            <a:ext cx="3741323" cy="178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413" lvl="1" indent="-275706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3D-Plane data</a:t>
            </a:r>
          </a:p>
          <a:p>
            <a:pPr marL="551413" lvl="1" indent="-275706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Jerk-mean are   scaled for    uniformity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47099" y="6183076"/>
            <a:ext cx="3741323" cy="178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413" lvl="1" indent="-275706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Not all features add value</a:t>
            </a:r>
          </a:p>
          <a:p>
            <a:pPr marL="551413" lvl="1" indent="-275706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Sensors, time, device type are removed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77132" y="5792112"/>
            <a:ext cx="3741323" cy="133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413" lvl="1" indent="-275706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Random forrest</a:t>
            </a:r>
          </a:p>
          <a:p>
            <a:pPr marL="551413" lvl="1" indent="-275706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Logistic regressions</a:t>
            </a:r>
          </a:p>
          <a:p>
            <a:pPr marL="551413" lvl="1" indent="-275706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Decision Tree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89370" y="-12923237"/>
            <a:ext cx="34711038" cy="3471103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5400000">
            <a:off x="28422" y="6079674"/>
            <a:ext cx="829509" cy="1966473"/>
            <a:chOff x="0" y="0"/>
            <a:chExt cx="2354580" cy="5581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FFFFFF">
                <a:alpha val="6666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28422" y="7471157"/>
            <a:ext cx="829509" cy="1966473"/>
            <a:chOff x="0" y="0"/>
            <a:chExt cx="2354580" cy="55818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FFFFFF">
                <a:alpha val="66667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665141" y="6769731"/>
            <a:ext cx="6798825" cy="52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Helps monitor day to day activities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5141" y="8022840"/>
            <a:ext cx="6798825" cy="52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Model generated using best parameteres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495864" y="5249129"/>
            <a:ext cx="3763436" cy="3763436"/>
            <a:chOff x="0" y="0"/>
            <a:chExt cx="5017915" cy="5017915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5017915" cy="501791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729565" y="0"/>
                <a:ext cx="1913007" cy="2640936"/>
              </a:xfrm>
              <a:custGeom>
                <a:avLst/>
                <a:gdLst/>
                <a:ahLst/>
                <a:cxnLst/>
                <a:rect l="l" t="t" r="r" b="b"/>
                <a:pathLst>
                  <a:path w="1913007" h="2640936">
                    <a:moveTo>
                      <a:pt x="540435" y="0"/>
                    </a:moveTo>
                    <a:cubicBezTo>
                      <a:pt x="1061331" y="0"/>
                      <a:pt x="1529412" y="318077"/>
                      <a:pt x="1721210" y="802377"/>
                    </a:cubicBezTo>
                    <a:cubicBezTo>
                      <a:pt x="1913007" y="1286677"/>
                      <a:pt x="1789628" y="1838991"/>
                      <a:pt x="1409974" y="2195636"/>
                    </a:cubicBezTo>
                    <a:cubicBezTo>
                      <a:pt x="1030320" y="2552282"/>
                      <a:pt x="471380" y="2640936"/>
                      <a:pt x="0" y="2419274"/>
                    </a:cubicBezTo>
                    <a:lnTo>
                      <a:pt x="540435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-93377" y="0"/>
                <a:ext cx="1363377" cy="2444848"/>
              </a:xfrm>
              <a:custGeom>
                <a:avLst/>
                <a:gdLst/>
                <a:ahLst/>
                <a:cxnLst/>
                <a:rect l="l" t="t" r="r" b="b"/>
                <a:pathLst>
                  <a:path w="1363377" h="2444848">
                    <a:moveTo>
                      <a:pt x="881058" y="2444848"/>
                    </a:moveTo>
                    <a:cubicBezTo>
                      <a:pt x="319896" y="2214470"/>
                      <a:pt x="0" y="1619400"/>
                      <a:pt x="117380" y="1024255"/>
                    </a:cubicBezTo>
                    <a:cubicBezTo>
                      <a:pt x="234759" y="429109"/>
                      <a:pt x="756639" y="61"/>
                      <a:pt x="1363250" y="0"/>
                    </a:cubicBezTo>
                    <a:lnTo>
                      <a:pt x="1363377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8737127" y="5411884"/>
            <a:ext cx="3715908" cy="3715908"/>
            <a:chOff x="0" y="0"/>
            <a:chExt cx="4954544" cy="4954544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4954544" cy="4954544"/>
              <a:chOff x="0" y="0"/>
              <a:chExt cx="2540000" cy="254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270000" y="0"/>
                <a:ext cx="1377360" cy="2337817"/>
              </a:xfrm>
              <a:custGeom>
                <a:avLst/>
                <a:gdLst/>
                <a:ahLst/>
                <a:cxnLst/>
                <a:rect l="l" t="t" r="r" b="b"/>
                <a:pathLst>
                  <a:path w="1377360" h="2337817">
                    <a:moveTo>
                      <a:pt x="0" y="0"/>
                    </a:moveTo>
                    <a:cubicBezTo>
                      <a:pt x="563399" y="0"/>
                      <a:pt x="1059452" y="371179"/>
                      <a:pt x="1218406" y="911690"/>
                    </a:cubicBezTo>
                    <a:cubicBezTo>
                      <a:pt x="1377360" y="1452201"/>
                      <a:pt x="1161214" y="2032824"/>
                      <a:pt x="687507" y="2337817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8FC5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-107815" y="0"/>
                <a:ext cx="2117832" cy="2622136"/>
              </a:xfrm>
              <a:custGeom>
                <a:avLst/>
                <a:gdLst/>
                <a:ahLst/>
                <a:cxnLst/>
                <a:rect l="l" t="t" r="r" b="b"/>
                <a:pathLst>
                  <a:path w="2117832" h="2622136">
                    <a:moveTo>
                      <a:pt x="2117832" y="2302122"/>
                    </a:moveTo>
                    <a:cubicBezTo>
                      <a:pt x="1671499" y="2622136"/>
                      <a:pt x="1070033" y="2618997"/>
                      <a:pt x="627065" y="2294341"/>
                    </a:cubicBezTo>
                    <a:cubicBezTo>
                      <a:pt x="184096" y="1969684"/>
                      <a:pt x="0" y="1397077"/>
                      <a:pt x="170772" y="875100"/>
                    </a:cubicBezTo>
                    <a:cubicBezTo>
                      <a:pt x="341543" y="353123"/>
                      <a:pt x="828486" y="55"/>
                      <a:pt x="1377688" y="0"/>
                    </a:cubicBezTo>
                    <a:lnTo>
                      <a:pt x="1377815" y="1270000"/>
                    </a:lnTo>
                    <a:close/>
                  </a:path>
                </a:pathLst>
              </a:custGeom>
              <a:solidFill>
                <a:srgbClr val="C770B5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8C56A0"/>
              </a:solidFill>
            </p:spPr>
          </p:sp>
        </p:grpSp>
      </p:grpSp>
      <p:sp>
        <p:nvSpPr>
          <p:cNvPr id="20" name="TextBox 20"/>
          <p:cNvSpPr txBox="1"/>
          <p:nvPr/>
        </p:nvSpPr>
        <p:spPr>
          <a:xfrm>
            <a:off x="13926501" y="6756549"/>
            <a:ext cx="29021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arlow Medium Bold"/>
              </a:rPr>
              <a:t>Random Forest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78529" y="7718615"/>
            <a:ext cx="399707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1A1514"/>
                </a:solidFill>
                <a:latin typeface="Barlow Medium Bold"/>
              </a:rPr>
              <a:t>Accurate - 56.2%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21882" y="5957794"/>
            <a:ext cx="155570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1A1514"/>
                </a:solidFill>
                <a:latin typeface="Barlow Medium Bold"/>
              </a:rPr>
              <a:t>Error - 43.8%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10566" y="6904077"/>
            <a:ext cx="29021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8F8F8"/>
                </a:solidFill>
                <a:latin typeface="Barlow Medium"/>
              </a:rPr>
              <a:t>Logistic Regression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51650" y="8036750"/>
            <a:ext cx="153806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1A1514"/>
                </a:solidFill>
                <a:latin typeface="Barlow Medium Bold"/>
              </a:rPr>
              <a:t>Error - 59.9%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51650" y="6126387"/>
            <a:ext cx="3645744" cy="32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1"/>
              </a:lnSpc>
              <a:spcBef>
                <a:spcPct val="0"/>
              </a:spcBef>
            </a:pPr>
            <a:r>
              <a:rPr lang="en-US" sz="1915">
                <a:solidFill>
                  <a:srgbClr val="1A1514"/>
                </a:solidFill>
                <a:latin typeface="Barlow Medium Bold"/>
              </a:rPr>
              <a:t>Accurate - 40.1%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926501" y="4527145"/>
            <a:ext cx="3186603" cy="4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Model Confidence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10566" y="4684734"/>
            <a:ext cx="3186603" cy="4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Model Confidence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1000308"/>
            <a:ext cx="11004987" cy="83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Case 1 : Activity prediction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2564" y="2605369"/>
            <a:ext cx="13033936" cy="22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</a:pPr>
            <a:r>
              <a:rPr lang="en-US" sz="3799" spc="-94">
                <a:solidFill>
                  <a:srgbClr val="FFFFFF"/>
                </a:solidFill>
                <a:latin typeface="HK Grotesk Bold"/>
              </a:rPr>
              <a:t>Captured attributes : </a:t>
            </a:r>
          </a:p>
          <a:p>
            <a:pPr marL="669288" lvl="1" indent="-334644" algn="just">
              <a:lnSpc>
                <a:spcPts val="4277"/>
              </a:lnSpc>
              <a:buFont typeface="Arial"/>
              <a:buChar char="•"/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Tilt, plane and direction of watch</a:t>
            </a:r>
          </a:p>
          <a:p>
            <a:pPr marL="669288" lvl="1" indent="-334644" algn="just">
              <a:lnSpc>
                <a:spcPts val="4277"/>
              </a:lnSpc>
              <a:buFont typeface="Arial"/>
              <a:buChar char="•"/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Device type and associated sensor</a:t>
            </a:r>
          </a:p>
          <a:p>
            <a:pPr marL="669288" lvl="1" indent="-334644" algn="just">
              <a:lnSpc>
                <a:spcPts val="4277"/>
              </a:lnSpc>
              <a:buFont typeface="Arial"/>
              <a:buChar char="•"/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Device jerk metric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11695" y="2985238"/>
            <a:ext cx="13033936" cy="637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</a:pPr>
            <a:r>
              <a:rPr lang="en-US" sz="3799" spc="-94">
                <a:solidFill>
                  <a:srgbClr val="FFFFFF"/>
                </a:solidFill>
                <a:latin typeface="HK Grotesk Bold"/>
              </a:rPr>
              <a:t>Target : Activity performed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568</Words>
  <Application>Microsoft Macintosh PowerPoint</Application>
  <PresentationFormat>Custom</PresentationFormat>
  <Paragraphs>202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Barlow Medium</vt:lpstr>
      <vt:lpstr>HK Grotesk Bold</vt:lpstr>
      <vt:lpstr>Barlow Light Bold</vt:lpstr>
      <vt:lpstr>HK Grotesk Medium</vt:lpstr>
      <vt:lpstr>Barlow Medium Bold</vt:lpstr>
      <vt:lpstr>Canva Sans</vt:lpstr>
      <vt:lpstr>HK Grotesk Medium Bold</vt:lpstr>
      <vt:lpstr>Calibri</vt:lpstr>
      <vt:lpstr>Open Sans Light</vt:lpstr>
      <vt:lpstr>Arial</vt:lpstr>
      <vt:lpstr>HK Grotesk Bold Bold</vt:lpstr>
      <vt:lpstr>Open Sauce SemiBold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Watch - BDA</dc:title>
  <cp:lastModifiedBy>Akash Ashok Kandarkar</cp:lastModifiedBy>
  <cp:revision>3</cp:revision>
  <dcterms:created xsi:type="dcterms:W3CDTF">2006-08-16T00:00:00Z</dcterms:created>
  <dcterms:modified xsi:type="dcterms:W3CDTF">2023-04-21T03:27:11Z</dcterms:modified>
  <dc:identifier>DAFT0aUb_Z4</dc:identifier>
</cp:coreProperties>
</file>